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PT Sans Narrow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912">
          <p15:clr>
            <a:srgbClr val="747775"/>
          </p15:clr>
        </p15:guide>
        <p15:guide id="4" pos="29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912"/>
        <p:guide pos="29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PTSansNarrow-bold.fntdata"/><Relationship Id="rId21" Type="http://schemas.openxmlformats.org/officeDocument/2006/relationships/slide" Target="slides/slide16.xml"/><Relationship Id="rId43" Type="http://schemas.openxmlformats.org/officeDocument/2006/relationships/font" Target="fonts/PTSansNarrow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39a522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39a522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f41dec5a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5f41dec5a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2508233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2508233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7e084a78a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37e084a78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7e084a78a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37e084a78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7e084a78a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37e084a78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7e084a78a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37e084a78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7e084a78a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7e084a78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7e084a78a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37e084a78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7e084a78a_0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37e084a78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90565b50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c90565b5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f41dec5a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f41dec5a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c90565b50d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c90565b5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2508233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2508233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7e084a78a_0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237e084a78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c5d6e7f2a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5c5d6e7f2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2508233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2508233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c5d6e7f2a_2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5c5d6e7f2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f41dec5a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5f41dec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5f41dec5ae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5f41dec5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f41dec5ae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25f41dec5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f41dec5ae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5f41dec5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90565b5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90565b5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f41dec5a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25f41dec5a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2508233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82508233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25082334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282508233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82508233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82508233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7e084a78a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37e084a7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7e084a78a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37e084a78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9a52222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39a52222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2508233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2508233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ca0ba90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5dca0ba9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7e084a7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37e084a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新マニュアル背景" type="blank">
  <p:cSld name="BLANK">
    <p:bg>
      <p:bgPr>
        <a:solidFill>
          <a:srgbClr val="FFFC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66425"/>
            <a:ext cx="9143998" cy="2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70576" cy="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464" y="4892425"/>
            <a:ext cx="1326461" cy="2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新マニュアル背景 1">
  <p:cSld name="BLANK_1">
    <p:bg>
      <p:bgPr>
        <a:solidFill>
          <a:srgbClr val="FFFC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1800"/>
            <a:ext cx="9170576" cy="51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hyperlink" Target="http://drive.google.com/file/d/1hHVz8lPeMXrbC_vrEjQuf_D4HqwETTbt/view" TargetMode="External"/><Relationship Id="rId8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JfTsGiXGRvxp-f3inNXJc_G-YeApOY2t/view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34.png"/><Relationship Id="rId7" Type="http://schemas.openxmlformats.org/officeDocument/2006/relationships/image" Target="../media/image26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hyperlink" Target="http://drive.google.com/file/d/154a0BaBXNc42oh9ipviLkymi_MNAr38a/view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1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1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58.png"/><Relationship Id="rId7" Type="http://schemas.openxmlformats.org/officeDocument/2006/relationships/hyperlink" Target="http://drive.google.com/file/d/1aBkGu_8iRZjue7mbB6TtyY1EpVhuQm6K/view" TargetMode="External"/><Relationship Id="rId8" Type="http://schemas.openxmlformats.org/officeDocument/2006/relationships/image" Target="../media/image4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6.xml"/><Relationship Id="rId10" Type="http://schemas.openxmlformats.org/officeDocument/2006/relationships/slide" Target="/ppt/slides/slide15.xml"/><Relationship Id="rId13" Type="http://schemas.openxmlformats.org/officeDocument/2006/relationships/slide" Target="/ppt/slides/slide19.xml"/><Relationship Id="rId12" Type="http://schemas.openxmlformats.org/officeDocument/2006/relationships/slide" Target="/ppt/slides/slide1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6.xml"/><Relationship Id="rId9" Type="http://schemas.openxmlformats.org/officeDocument/2006/relationships/slide" Target="/ppt/slides/slide10.xml"/><Relationship Id="rId14" Type="http://schemas.openxmlformats.org/officeDocument/2006/relationships/slide" Target="/ppt/slides/slide22.xml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56.png"/><Relationship Id="rId5" Type="http://schemas.openxmlformats.org/officeDocument/2006/relationships/image" Target="../media/image1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hyperlink" Target="http://drive.google.com/file/d/1bRl7u_-vTwmv4O55AIEMHnKI0Bq6rRNP/view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5.xml"/><Relationship Id="rId4" Type="http://schemas.openxmlformats.org/officeDocument/2006/relationships/slide" Target="/ppt/slides/slide26.xml"/><Relationship Id="rId5" Type="http://schemas.openxmlformats.org/officeDocument/2006/relationships/slide" Target="/ppt/slides/slide28.xml"/><Relationship Id="rId6" Type="http://schemas.openxmlformats.org/officeDocument/2006/relationships/slide" Target="/ppt/slides/slide29.xml"/><Relationship Id="rId7" Type="http://schemas.openxmlformats.org/officeDocument/2006/relationships/slide" Target="/ppt/slides/slide3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1120800" y="1769100"/>
            <a:ext cx="69024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CF3"/>
                </a:solidFill>
              </a:rPr>
              <a:t>ケア</a:t>
            </a:r>
            <a:r>
              <a:rPr b="1" lang="ja" sz="1800">
                <a:solidFill>
                  <a:srgbClr val="FFFCF3"/>
                </a:solidFill>
              </a:rPr>
              <a:t>記録AIアプリ</a:t>
            </a:r>
            <a:endParaRPr b="1" sz="1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5100">
                <a:solidFill>
                  <a:srgbClr val="FFFCF3"/>
                </a:solidFill>
              </a:rPr>
              <a:t>FonLog </a:t>
            </a:r>
            <a:endParaRPr b="1" sz="51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FFFCF3"/>
                </a:solidFill>
              </a:rPr>
              <a:t>アプリ</a:t>
            </a:r>
            <a:r>
              <a:rPr b="1" lang="ja" sz="2300">
                <a:solidFill>
                  <a:srgbClr val="FFFCF3"/>
                </a:solidFill>
              </a:rPr>
              <a:t>マニュアル</a:t>
            </a:r>
            <a:endParaRPr b="1" sz="23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FFFCF3"/>
                </a:solidFill>
              </a:rPr>
              <a:t>2023.9更新版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❺設定画面について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About the setting screen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75" y="1174038"/>
            <a:ext cx="1418475" cy="29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550" y="1132025"/>
            <a:ext cx="1506600" cy="295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2986875" y="670675"/>
            <a:ext cx="5346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セ</a:t>
            </a:r>
            <a:r>
              <a:rPr b="1" lang="ja" sz="1000">
                <a:solidFill>
                  <a:srgbClr val="434343"/>
                </a:solidFill>
              </a:rPr>
              <a:t>ンサ一覧：　　　　　　　　　　　  　　　　　　　　　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❶Accelerometer</a:t>
            </a:r>
            <a:r>
              <a:rPr lang="ja" sz="1000">
                <a:solidFill>
                  <a:srgbClr val="434343"/>
                </a:solidFill>
              </a:rPr>
              <a:t>（</a:t>
            </a:r>
            <a:r>
              <a:rPr lang="ja" sz="1000">
                <a:solidFill>
                  <a:srgbClr val="434343"/>
                </a:solidFill>
              </a:rPr>
              <a:t>加速度センサー）</a:t>
            </a:r>
            <a:r>
              <a:rPr b="1" lang="ja" sz="1000">
                <a:solidFill>
                  <a:srgbClr val="434343"/>
                </a:solidFill>
              </a:rPr>
              <a:t>			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❷Accelerometer features</a:t>
            </a:r>
            <a:r>
              <a:rPr lang="ja" sz="1000">
                <a:solidFill>
                  <a:srgbClr val="434343"/>
                </a:solidFill>
              </a:rPr>
              <a:t>（加速度センサー特徴量）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❸Gyroscope</a:t>
            </a:r>
            <a:r>
              <a:rPr lang="ja" sz="1000">
                <a:solidFill>
                  <a:srgbClr val="434343"/>
                </a:solidFill>
              </a:rPr>
              <a:t>（ジャイロセンサー）</a:t>
            </a:r>
            <a:r>
              <a:rPr b="1" lang="ja" sz="1000">
                <a:solidFill>
                  <a:srgbClr val="434343"/>
                </a:solidFill>
              </a:rPr>
              <a:t>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❹Light</a:t>
            </a:r>
            <a:r>
              <a:rPr lang="ja" sz="1000">
                <a:solidFill>
                  <a:srgbClr val="434343"/>
                </a:solidFill>
              </a:rPr>
              <a:t>（光センサー）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❺Magnetic_Field</a:t>
            </a:r>
            <a:r>
              <a:rPr lang="ja" sz="1000">
                <a:solidFill>
                  <a:srgbClr val="434343"/>
                </a:solidFill>
              </a:rPr>
              <a:t>（地磁気センサー）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❻Orientation</a:t>
            </a:r>
            <a:r>
              <a:rPr lang="ja" sz="1000">
                <a:solidFill>
                  <a:srgbClr val="434343"/>
                </a:solidFill>
              </a:rPr>
              <a:t>（方位センサー</a:t>
            </a:r>
            <a:r>
              <a:rPr lang="ja" sz="1000">
                <a:solidFill>
                  <a:srgbClr val="434343"/>
                </a:solidFill>
              </a:rPr>
              <a:t>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❼BLE ID</a:t>
            </a:r>
            <a:r>
              <a:rPr lang="ja" sz="1000">
                <a:solidFill>
                  <a:srgbClr val="434343"/>
                </a:solidFill>
              </a:rPr>
              <a:t>（BLEのID）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❽BLEセンサ</a:t>
            </a:r>
            <a:r>
              <a:rPr lang="ja" sz="1000">
                <a:solidFill>
                  <a:srgbClr val="434343"/>
                </a:solidFill>
              </a:rPr>
              <a:t>（Bluetooth LEセンサー）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❾Scroll Position</a:t>
            </a:r>
            <a:r>
              <a:rPr lang="ja" sz="1000">
                <a:solidFill>
                  <a:srgbClr val="434343"/>
                </a:solidFill>
              </a:rPr>
              <a:t>（画面スクロール位置）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❿Receive Quuppa</a:t>
            </a:r>
            <a:r>
              <a:rPr lang="ja" sz="1000">
                <a:solidFill>
                  <a:srgbClr val="434343"/>
                </a:solidFill>
              </a:rPr>
              <a:t>（</a:t>
            </a:r>
            <a:r>
              <a:rPr lang="ja" sz="1000">
                <a:solidFill>
                  <a:srgbClr val="434343"/>
                </a:solidFill>
              </a:rPr>
              <a:t>Quuppa</a:t>
            </a:r>
            <a:r>
              <a:rPr lang="ja" sz="1000">
                <a:solidFill>
                  <a:srgbClr val="434343"/>
                </a:solidFill>
              </a:rPr>
              <a:t>センサー受信）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設定：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①推定の表示時間　　　　　　　　　 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②UDP送信</a:t>
            </a:r>
            <a:r>
              <a:rPr lang="ja" sz="1000">
                <a:solidFill>
                  <a:srgbClr val="434343"/>
                </a:solidFill>
              </a:rPr>
              <a:t>（UDPでセンサデータ送信）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③データを外部ディレクトリに保存　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④対象者モード　　　　　　　　　　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⑤ユーザ切り替えモード　　　　　　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⑥メイン画面でメンバーを左列に表示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⑦行動を共有　　　　　　　　　　　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⑧他人の行動を表示　　　　　　　　 　　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⑨Input during Speaking</a:t>
            </a:r>
            <a:r>
              <a:rPr lang="ja" sz="1000">
                <a:solidFill>
                  <a:srgbClr val="434343"/>
                </a:solidFill>
              </a:rPr>
              <a:t>（読み上げ中に音声認識）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⑩Speech Output</a:t>
            </a:r>
            <a:r>
              <a:rPr lang="ja" sz="1000">
                <a:solidFill>
                  <a:srgbClr val="434343"/>
                </a:solidFill>
              </a:rPr>
              <a:t>（音声読み上げ）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⑪Reminder</a:t>
            </a:r>
            <a:r>
              <a:rPr lang="ja" sz="1000">
                <a:solidFill>
                  <a:srgbClr val="434343"/>
                </a:solidFill>
              </a:rPr>
              <a:t>（リマインド通知）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⑫OCR文字認識　　　　　　　　　　　　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18" name="Google Shape;218;p23"/>
          <p:cNvSpPr txBox="1"/>
          <p:nvPr>
            <p:ph idx="4294967295" type="sldNum"/>
          </p:nvPr>
        </p:nvSpPr>
        <p:spPr>
          <a:xfrm>
            <a:off x="4372275" y="4811625"/>
            <a:ext cx="351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860725" y="1035575"/>
            <a:ext cx="1539900" cy="3055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2479150" y="671875"/>
            <a:ext cx="585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  </a:t>
            </a:r>
            <a:r>
              <a:rPr b="1" lang="ja" sz="1000">
                <a:solidFill>
                  <a:srgbClr val="434343"/>
                </a:solidFill>
              </a:rPr>
              <a:t>初期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　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　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2479150" y="2571750"/>
            <a:ext cx="585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  </a:t>
            </a:r>
            <a:r>
              <a:rPr b="1" lang="ja" sz="1000">
                <a:solidFill>
                  <a:srgbClr val="434343"/>
                </a:solidFill>
              </a:rPr>
              <a:t>初期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　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☑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☑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☑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  <a:p>
            <a:pPr indent="0" lvl="0" marL="0" marR="3666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434343"/>
                </a:solidFill>
              </a:rPr>
              <a:t>　☐</a:t>
            </a:r>
            <a:endParaRPr b="1"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1120800" y="2035800"/>
            <a:ext cx="31470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入力方法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4357798" y="4636925"/>
            <a:ext cx="42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 b="0" l="75110" r="0" t="0"/>
          <a:stretch/>
        </p:blipFill>
        <p:spPr>
          <a:xfrm>
            <a:off x="6662924" y="683649"/>
            <a:ext cx="1953826" cy="392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6662925" y="2179300"/>
            <a:ext cx="24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ここに動画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817338" y="31013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611538" y="33306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2598138" y="35599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2611538" y="378491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675" y="276790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 rot="5400000">
            <a:off x="4270500" y="225073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2594700" y="4009900"/>
            <a:ext cx="161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「２階」をタップすると2階の入居者一覧が出てきます。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※「２階」を長押しすると、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２階の全員を選択します。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4653050" y="4009900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タップすると、入居者ボタンの周りが赤い枠で囲われます。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950" y="1067863"/>
            <a:ext cx="1430700" cy="278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088" y="1041150"/>
            <a:ext cx="1430699" cy="284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187" y="290260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337" y="19493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>
            <p:ph idx="4294967295" type="title"/>
          </p:nvPr>
        </p:nvSpPr>
        <p:spPr>
          <a:xfrm>
            <a:off x="186650" y="85725"/>
            <a:ext cx="430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❻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記録の取り方【How to keep records】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5"/>
          <p:cNvSpPr txBox="1"/>
          <p:nvPr>
            <p:ph idx="4294967295" type="sldNum"/>
          </p:nvPr>
        </p:nvSpPr>
        <p:spPr>
          <a:xfrm>
            <a:off x="4087974" y="4811650"/>
            <a:ext cx="418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360725" y="4005850"/>
            <a:ext cx="172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タップすると、記録したい行動が</a:t>
            </a:r>
            <a:r>
              <a:rPr b="1" lang="ja" sz="800">
                <a:solidFill>
                  <a:schemeClr val="dk2"/>
                </a:solidFill>
              </a:rPr>
              <a:t>赤</a:t>
            </a:r>
            <a:r>
              <a:rPr b="1" lang="ja" sz="800">
                <a:solidFill>
                  <a:schemeClr val="dk2"/>
                </a:solidFill>
              </a:rPr>
              <a:t>い枠で</a:t>
            </a:r>
            <a:r>
              <a:rPr b="1" lang="ja" sz="800">
                <a:solidFill>
                  <a:schemeClr val="dk2"/>
                </a:solidFill>
              </a:rPr>
              <a:t>囲われます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 もう一度押すと赤い枠が消え、その行動は選択されません。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855738" y="31013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487" y="2794613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/>
          <p:nvPr/>
        </p:nvSpPr>
        <p:spPr>
          <a:xfrm rot="5400000">
            <a:off x="2124363" y="22507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63" y="1094575"/>
            <a:ext cx="1430700" cy="278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87" y="157800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 title="ボタン作成 1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9425" y="1225050"/>
            <a:ext cx="1618800" cy="28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396375" y="1039075"/>
            <a:ext cx="1539900" cy="2877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2597950" y="1055200"/>
            <a:ext cx="1539900" cy="2842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4715963" y="1023425"/>
            <a:ext cx="1539900" cy="2877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75110" r="0" t="0"/>
          <a:stretch/>
        </p:blipFill>
        <p:spPr>
          <a:xfrm>
            <a:off x="6637975" y="524015"/>
            <a:ext cx="2137274" cy="42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/>
        </p:nvSpPr>
        <p:spPr>
          <a:xfrm>
            <a:off x="6867125" y="2196750"/>
            <a:ext cx="24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ここに動画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64" name="Google Shape;264;p26"/>
          <p:cNvSpPr txBox="1"/>
          <p:nvPr>
            <p:ph idx="4294967295" type="title"/>
          </p:nvPr>
        </p:nvSpPr>
        <p:spPr>
          <a:xfrm>
            <a:off x="4412700" y="85725"/>
            <a:ext cx="481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③行動の始まりと終わりにボタンをタップ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1117975" y="30530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912175" y="3282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898775" y="35117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912175" y="373666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475" y="27597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 rot="5400000">
            <a:off x="2207713" y="22158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350788" y="4092700"/>
            <a:ext cx="183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「青三角ボタン」をタップします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2551725" y="4092700"/>
            <a:ext cx="17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「赤丸ボタン」になったら介助を行います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※図の</a:t>
            </a:r>
            <a:r>
              <a:rPr b="1" lang="ja" sz="800">
                <a:solidFill>
                  <a:schemeClr val="dk2"/>
                </a:solidFill>
              </a:rPr>
              <a:t>場合「バイタルを測定する」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750" y="1006262"/>
            <a:ext cx="1430699" cy="284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900" y="289295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238" y="1032975"/>
            <a:ext cx="1415596" cy="27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825" y="196518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0650" y="1258238"/>
            <a:ext cx="1476550" cy="260841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 rot="5400000">
            <a:off x="4366638" y="226661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4757975" y="4092700"/>
            <a:ext cx="175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介助が終わったら再度タップします</a:t>
            </a:r>
            <a:r>
              <a:rPr b="1" lang="ja" sz="800">
                <a:solidFill>
                  <a:schemeClr val="dk2"/>
                </a:solidFill>
              </a:rPr>
              <a:t>。緑の</a:t>
            </a:r>
            <a:r>
              <a:rPr b="1" lang="ja" sz="800">
                <a:solidFill>
                  <a:schemeClr val="dk2"/>
                </a:solidFill>
              </a:rPr>
              <a:t>チェックが入ります。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25" y="191445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7075" y="1019612"/>
            <a:ext cx="1471625" cy="28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>
            <p:ph idx="4294967295" type="title"/>
          </p:nvPr>
        </p:nvSpPr>
        <p:spPr>
          <a:xfrm>
            <a:off x="163475" y="85725"/>
            <a:ext cx="430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❻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記録の取り方【How to keep records】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6"/>
          <p:cNvSpPr txBox="1"/>
          <p:nvPr>
            <p:ph idx="4294967295" type="sldNum"/>
          </p:nvPr>
        </p:nvSpPr>
        <p:spPr>
          <a:xfrm>
            <a:off x="4203402" y="4801200"/>
            <a:ext cx="401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284" name="Google Shape;284;p26" title="ボタン再生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09975" y="1090550"/>
            <a:ext cx="1892098" cy="31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499600" y="988550"/>
            <a:ext cx="1539900" cy="2877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2659575" y="988550"/>
            <a:ext cx="1539900" cy="2877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815950" y="1001900"/>
            <a:ext cx="1539900" cy="2877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75110" r="0" t="0"/>
          <a:stretch/>
        </p:blipFill>
        <p:spPr>
          <a:xfrm>
            <a:off x="6803738" y="565290"/>
            <a:ext cx="2137274" cy="42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/>
        </p:nvSpPr>
        <p:spPr>
          <a:xfrm>
            <a:off x="6648375" y="2469950"/>
            <a:ext cx="24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ここに動画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94" name="Google Shape;294;p27"/>
          <p:cNvSpPr txBox="1"/>
          <p:nvPr>
            <p:ph idx="4294967295" type="title"/>
          </p:nvPr>
        </p:nvSpPr>
        <p:spPr>
          <a:xfrm>
            <a:off x="4496150" y="116625"/>
            <a:ext cx="3862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④記録ボタンをタップして詳細情報を入力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1181675" y="30181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975875" y="32475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962475" y="34768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975875" y="3701788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/>
          <p:nvPr/>
        </p:nvSpPr>
        <p:spPr>
          <a:xfrm rot="5400000">
            <a:off x="2270525" y="223173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496475" y="4008325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「緑チェックボタン」</a:t>
            </a:r>
            <a:r>
              <a:rPr b="1" lang="ja" sz="800">
                <a:solidFill>
                  <a:schemeClr val="dk2"/>
                </a:solidFill>
              </a:rPr>
              <a:t>をタップし</a:t>
            </a:r>
            <a:r>
              <a:rPr b="1" lang="ja" sz="800">
                <a:solidFill>
                  <a:schemeClr val="dk2"/>
                </a:solidFill>
              </a:rPr>
              <a:t>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2623650" y="3960700"/>
            <a:ext cx="18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詳細入力画面では、「チェックボックス」「セレクトボタン」「テキスト入力」など、記録内容にそった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入力方法を設定できます。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※テキスト入力部分はスマホの音声入力機能が利用できます。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450" y="971387"/>
            <a:ext cx="1430699" cy="284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/>
          <p:nvPr/>
        </p:nvSpPr>
        <p:spPr>
          <a:xfrm rot="5400000">
            <a:off x="4448400" y="223173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4983925" y="4008325"/>
            <a:ext cx="148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「閉じる」もしくは「×」でウインドウを閉じると記録完了です。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25" y="998088"/>
            <a:ext cx="1470462" cy="28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675" y="180273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026" y="1223375"/>
            <a:ext cx="1452974" cy="259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4225" y="970665"/>
            <a:ext cx="1471675" cy="286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7175" y="1271000"/>
            <a:ext cx="621576" cy="58501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>
            <p:ph idx="4294967295" type="title"/>
          </p:nvPr>
        </p:nvSpPr>
        <p:spPr>
          <a:xfrm>
            <a:off x="186650" y="85725"/>
            <a:ext cx="4309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❻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記録の取り方【How to keep records】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7"/>
          <p:cNvSpPr txBox="1"/>
          <p:nvPr>
            <p:ph idx="4294967295" type="sldNum"/>
          </p:nvPr>
        </p:nvSpPr>
        <p:spPr>
          <a:xfrm>
            <a:off x="4395902" y="4880125"/>
            <a:ext cx="389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312" name="Google Shape;312;p27" title="詳細入力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3650" y="1066600"/>
            <a:ext cx="1781702" cy="3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/>
          <p:nvPr/>
        </p:nvSpPr>
        <p:spPr>
          <a:xfrm>
            <a:off x="505400" y="94935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4897550" y="922625"/>
            <a:ext cx="1539900" cy="2966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731875" y="92262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0050" y="3423300"/>
            <a:ext cx="621576" cy="5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650" y="1160150"/>
            <a:ext cx="1513025" cy="27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>
            <p:ph idx="4294967295" type="title"/>
          </p:nvPr>
        </p:nvSpPr>
        <p:spPr>
          <a:xfrm>
            <a:off x="328225" y="98600"/>
            <a:ext cx="5133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❼音声入力の方法　【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v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oice input】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1036136" y="4150825"/>
            <a:ext cx="177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テキスト入力欄をタップします。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3741625" y="4150825"/>
            <a:ext cx="16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マイクのマークをタップします。（スマホの設定が必要な場合があります）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6408125" y="4150825"/>
            <a:ext cx="16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マイクが青くなったら話しかけてください。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4571" r="0" t="0"/>
          <a:stretch/>
        </p:blipFill>
        <p:spPr>
          <a:xfrm>
            <a:off x="7487363" y="1400038"/>
            <a:ext cx="464450" cy="23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 rot="5400000">
            <a:off x="3141550" y="249050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 rot="5400000">
            <a:off x="5778563" y="249048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3162" y="270036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825" y="1155300"/>
            <a:ext cx="1461225" cy="28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700" y="307375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0588" y="1145350"/>
            <a:ext cx="1461225" cy="28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/>
          <p:nvPr>
            <p:ph idx="4294967295" type="sldNum"/>
          </p:nvPr>
        </p:nvSpPr>
        <p:spPr>
          <a:xfrm>
            <a:off x="4339799" y="4799275"/>
            <a:ext cx="4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1164700" y="1101900"/>
            <a:ext cx="1512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3786913" y="1116075"/>
            <a:ext cx="1539900" cy="28821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362" y="28190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6447675" y="1087275"/>
            <a:ext cx="1539900" cy="29544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idx="4294967295" type="title"/>
          </p:nvPr>
        </p:nvSpPr>
        <p:spPr>
          <a:xfrm>
            <a:off x="262575" y="58700"/>
            <a:ext cx="5867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❽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入力した内容の修正/時刻と内容　【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edit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2579223" y="4169625"/>
            <a:ext cx="177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時刻をタップします。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4946875" y="4150825"/>
            <a:ext cx="16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時刻を変更できるようになります。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7035898" y="4074525"/>
            <a:ext cx="16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詳細変更時は項目を選択すれば黒くチェックが入ります。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（予測時はグレー）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46" name="Google Shape;346;p29"/>
          <p:cNvSpPr/>
          <p:nvPr/>
        </p:nvSpPr>
        <p:spPr>
          <a:xfrm rot="5400000">
            <a:off x="4412125" y="24456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 rot="5400000">
            <a:off x="6693438" y="24485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625" y="259675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900" y="27917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/>
          <p:nvPr/>
        </p:nvSpPr>
        <p:spPr>
          <a:xfrm>
            <a:off x="1092263" y="3162738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886463" y="339206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9"/>
          <p:cNvSpPr/>
          <p:nvPr/>
        </p:nvSpPr>
        <p:spPr>
          <a:xfrm>
            <a:off x="873063" y="3621388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9"/>
          <p:cNvSpPr/>
          <p:nvPr/>
        </p:nvSpPr>
        <p:spPr>
          <a:xfrm>
            <a:off x="886463" y="38463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420275" y="4180200"/>
            <a:ext cx="16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記録ボタンをタップします。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13" y="1142650"/>
            <a:ext cx="1470462" cy="28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62" y="20940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/>
          <p:nvPr/>
        </p:nvSpPr>
        <p:spPr>
          <a:xfrm rot="5400000">
            <a:off x="2216875" y="24631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 txBox="1"/>
          <p:nvPr>
            <p:ph idx="4294967295" type="sldNum"/>
          </p:nvPr>
        </p:nvSpPr>
        <p:spPr>
          <a:xfrm>
            <a:off x="4123074" y="4834975"/>
            <a:ext cx="4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6175" y="1130913"/>
            <a:ext cx="1513025" cy="282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763" y="1185313"/>
            <a:ext cx="1461225" cy="28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5613" y="1127763"/>
            <a:ext cx="1470450" cy="28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775" y="1622125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700" y="2245625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600" y="2459825"/>
            <a:ext cx="669048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/>
          <p:nvPr/>
        </p:nvSpPr>
        <p:spPr>
          <a:xfrm>
            <a:off x="425075" y="109390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2686900" y="1118675"/>
            <a:ext cx="1539900" cy="29034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4925188" y="112922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7206500" y="1089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/>
          <p:nvPr>
            <p:ph idx="4294967295" type="title"/>
          </p:nvPr>
        </p:nvSpPr>
        <p:spPr>
          <a:xfrm>
            <a:off x="33300" y="-54050"/>
            <a:ext cx="8976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❾音声でボタンを作成【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create a button with your voice】</a:t>
            </a:r>
            <a:r>
              <a:rPr lang="ja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①マイクに話してボタンを作成します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530525" y="4119350"/>
            <a:ext cx="154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AIボタンを押したまま、あるいは左にスライドして音声入力を固定します。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3284789" y="3945900"/>
            <a:ext cx="16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許可を求められる場合は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「アプリの使用時のみ許可」をタップしてください。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6153975" y="3976900"/>
            <a:ext cx="172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AIボタンがマイクボタンに変わったら音声入力をします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「口腔ケアを入居者Aさんに行います」。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77" name="Google Shape;377;p30"/>
          <p:cNvSpPr/>
          <p:nvPr/>
        </p:nvSpPr>
        <p:spPr>
          <a:xfrm rot="5400000">
            <a:off x="2544725" y="23081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 rot="5400000">
            <a:off x="5384888" y="23081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25" y="984125"/>
            <a:ext cx="1471700" cy="28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837" y="966025"/>
            <a:ext cx="1471700" cy="28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477" y="2456673"/>
            <a:ext cx="713724" cy="6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850" y="952600"/>
            <a:ext cx="1471700" cy="28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/>
          <p:nvPr/>
        </p:nvSpPr>
        <p:spPr>
          <a:xfrm rot="5400000">
            <a:off x="8178238" y="23360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 txBox="1"/>
          <p:nvPr>
            <p:ph idx="4294967295" type="title"/>
          </p:nvPr>
        </p:nvSpPr>
        <p:spPr>
          <a:xfrm>
            <a:off x="248700" y="289625"/>
            <a:ext cx="80328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事前に音声入力の設定をしておく必要があります（音声入力設定方法マニュアル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参照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）　　※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この機能はまだ開発中です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0"/>
          <p:cNvSpPr txBox="1"/>
          <p:nvPr>
            <p:ph idx="4294967295" type="sldNum"/>
          </p:nvPr>
        </p:nvSpPr>
        <p:spPr>
          <a:xfrm>
            <a:off x="3910984" y="48226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8039542" y="2574275"/>
            <a:ext cx="6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次ページ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487625" y="934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3337225" y="947925"/>
            <a:ext cx="1539900" cy="28761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153975" y="947825"/>
            <a:ext cx="1539900" cy="28761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0" name="Google Shape;3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000" y="3517650"/>
            <a:ext cx="639300" cy="60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1"/>
          <p:cNvPicPr preferRelativeResize="0"/>
          <p:nvPr/>
        </p:nvPicPr>
        <p:blipFill rotWithShape="1">
          <a:blip r:embed="rId3">
            <a:alphaModFix/>
          </a:blip>
          <a:srcRect b="0" l="75110" r="0" t="0"/>
          <a:stretch/>
        </p:blipFill>
        <p:spPr>
          <a:xfrm>
            <a:off x="6247150" y="508040"/>
            <a:ext cx="2137274" cy="42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1"/>
          <p:cNvSpPr txBox="1"/>
          <p:nvPr/>
        </p:nvSpPr>
        <p:spPr>
          <a:xfrm>
            <a:off x="539025" y="4001125"/>
            <a:ext cx="188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右列に作成される</a:t>
            </a:r>
            <a:r>
              <a:rPr b="1" lang="ja" sz="800">
                <a:solidFill>
                  <a:schemeClr val="dk2"/>
                </a:solidFill>
              </a:rPr>
              <a:t>赤い</a:t>
            </a:r>
            <a:r>
              <a:rPr b="1" lang="ja" sz="800">
                <a:solidFill>
                  <a:schemeClr val="dk2"/>
                </a:solidFill>
              </a:rPr>
              <a:t>ライン</a:t>
            </a:r>
            <a:r>
              <a:rPr b="1" lang="ja" sz="800">
                <a:solidFill>
                  <a:schemeClr val="dk2"/>
                </a:solidFill>
              </a:rPr>
              <a:t>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</a:t>
            </a:r>
            <a:r>
              <a:rPr b="1" lang="ja" sz="800">
                <a:solidFill>
                  <a:schemeClr val="dk2"/>
                </a:solidFill>
              </a:rPr>
              <a:t>音声で作成か開始を選択することも可能です。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3217426" y="4053100"/>
            <a:ext cx="172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青三角の行動ボタンが作成されます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98" name="Google Shape;398;p31"/>
          <p:cNvSpPr/>
          <p:nvPr/>
        </p:nvSpPr>
        <p:spPr>
          <a:xfrm rot="5400000">
            <a:off x="2594425" y="23081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477" y="2456673"/>
            <a:ext cx="713724" cy="6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25" y="988075"/>
            <a:ext cx="1471700" cy="2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725" y="988075"/>
            <a:ext cx="1498500" cy="29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1"/>
          <p:cNvSpPr txBox="1"/>
          <p:nvPr/>
        </p:nvSpPr>
        <p:spPr>
          <a:xfrm>
            <a:off x="6000650" y="2317550"/>
            <a:ext cx="24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ここに動画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03" name="Google Shape;403;p31"/>
          <p:cNvSpPr txBox="1"/>
          <p:nvPr>
            <p:ph idx="4294967295" type="title"/>
          </p:nvPr>
        </p:nvSpPr>
        <p:spPr>
          <a:xfrm>
            <a:off x="33300" y="-54050"/>
            <a:ext cx="873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❾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音声でボタンを作成【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create a button with your voice】</a:t>
            </a:r>
            <a:r>
              <a:rPr lang="ja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②赤いバーをタップします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 txBox="1"/>
          <p:nvPr>
            <p:ph idx="4294967295" type="title"/>
          </p:nvPr>
        </p:nvSpPr>
        <p:spPr>
          <a:xfrm>
            <a:off x="248700" y="289625"/>
            <a:ext cx="62145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事前に音声入力の設定をしておく必要があります（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FonLog Webマニュアル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参照</a:t>
            </a:r>
            <a:r>
              <a:rPr lang="ja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）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>
            <p:ph idx="4294967295" type="sldNum"/>
          </p:nvPr>
        </p:nvSpPr>
        <p:spPr>
          <a:xfrm>
            <a:off x="4234534" y="48015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406" name="Google Shape;406;p31" title="音声ボタン作成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3200" y="1065225"/>
            <a:ext cx="1843598" cy="30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912" y="152300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/>
          <p:nvPr/>
        </p:nvSpPr>
        <p:spPr>
          <a:xfrm>
            <a:off x="583625" y="934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3292125" y="934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0" y="1265900"/>
            <a:ext cx="844200" cy="79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825" y="1109125"/>
            <a:ext cx="1461900" cy="29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/>
          <p:nvPr/>
        </p:nvSpPr>
        <p:spPr>
          <a:xfrm>
            <a:off x="6901700" y="1089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7" name="Google Shape;4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325" y="1176650"/>
            <a:ext cx="1539900" cy="28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/>
          <p:nvPr/>
        </p:nvSpPr>
        <p:spPr>
          <a:xfrm>
            <a:off x="4696588" y="112922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9" name="Google Shape;4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750" y="1177800"/>
            <a:ext cx="1539900" cy="28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/>
          <p:nvPr/>
        </p:nvSpPr>
        <p:spPr>
          <a:xfrm>
            <a:off x="2534500" y="1118675"/>
            <a:ext cx="1539900" cy="29034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1" name="Google Shape;4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425" y="1135325"/>
            <a:ext cx="1513025" cy="28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2"/>
          <p:cNvSpPr/>
          <p:nvPr/>
        </p:nvSpPr>
        <p:spPr>
          <a:xfrm>
            <a:off x="376175" y="109390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32"/>
          <p:cNvSpPr txBox="1"/>
          <p:nvPr>
            <p:ph idx="4294967295" type="title"/>
          </p:nvPr>
        </p:nvSpPr>
        <p:spPr>
          <a:xfrm>
            <a:off x="33275" y="71775"/>
            <a:ext cx="8976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❿画像を記録する方法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record pictures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2"/>
          <p:cNvSpPr txBox="1"/>
          <p:nvPr>
            <p:ph idx="4294967295" type="sldNum"/>
          </p:nvPr>
        </p:nvSpPr>
        <p:spPr>
          <a:xfrm>
            <a:off x="3910984" y="48226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25" name="Google Shape;425;p32"/>
          <p:cNvSpPr txBox="1"/>
          <p:nvPr/>
        </p:nvSpPr>
        <p:spPr>
          <a:xfrm>
            <a:off x="2426823" y="4169625"/>
            <a:ext cx="177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カメラが起動します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26" name="Google Shape;426;p32"/>
          <p:cNvSpPr txBox="1"/>
          <p:nvPr/>
        </p:nvSpPr>
        <p:spPr>
          <a:xfrm>
            <a:off x="4718275" y="4150825"/>
            <a:ext cx="16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撮影すると記録の中に保存されます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6802950" y="4074525"/>
            <a:ext cx="17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複数枚の写真を撮影することも可能です。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28" name="Google Shape;428;p32"/>
          <p:cNvSpPr/>
          <p:nvPr/>
        </p:nvSpPr>
        <p:spPr>
          <a:xfrm rot="5400000">
            <a:off x="4259725" y="24456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 rot="5400000">
            <a:off x="6388638" y="24485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 txBox="1"/>
          <p:nvPr/>
        </p:nvSpPr>
        <p:spPr>
          <a:xfrm>
            <a:off x="344075" y="4180200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詳細入力画面でカメラマークを「長押し」します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112" y="199717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/>
          <p:nvPr/>
        </p:nvSpPr>
        <p:spPr>
          <a:xfrm rot="5400000">
            <a:off x="2064475" y="24631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 rot="5400000">
            <a:off x="8694188" y="24456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 txBox="1"/>
          <p:nvPr/>
        </p:nvSpPr>
        <p:spPr>
          <a:xfrm>
            <a:off x="8516892" y="2686775"/>
            <a:ext cx="6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次ページ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626150" y="770750"/>
            <a:ext cx="65403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【FonLogとは】</a:t>
            </a:r>
            <a:endParaRPr b="1" sz="5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　</a:t>
            </a:r>
            <a:r>
              <a:rPr b="1" lang="ja" sz="1000">
                <a:solidFill>
                  <a:srgbClr val="FFFCF3"/>
                </a:solidFill>
              </a:rPr>
              <a:t>P４</a:t>
            </a:r>
            <a:r>
              <a:rPr b="1" lang="ja" sz="1100">
                <a:solidFill>
                  <a:srgbClr val="FFFCF3"/>
                </a:solidFill>
              </a:rPr>
              <a:t>		</a:t>
            </a:r>
            <a:r>
              <a:rPr b="1" lang="ja" sz="1100" u="sng">
                <a:solidFill>
                  <a:srgbClr val="FFFCF3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❶フォンログアプリについて</a:t>
            </a:r>
            <a:endParaRPr b="1" sz="11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　</a:t>
            </a:r>
            <a:r>
              <a:rPr b="1" lang="ja" sz="1000">
                <a:solidFill>
                  <a:srgbClr val="FFFCF3"/>
                </a:solidFill>
              </a:rPr>
              <a:t>P６</a:t>
            </a:r>
            <a:r>
              <a:rPr b="1" lang="ja" sz="1100">
                <a:solidFill>
                  <a:srgbClr val="FFFCF3"/>
                </a:solidFill>
              </a:rPr>
              <a:t>　　　	</a:t>
            </a:r>
            <a:r>
              <a:rPr b="1" lang="ja" sz="1100" u="sng">
                <a:solidFill>
                  <a:srgbClr val="FFFCF3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❷</a:t>
            </a:r>
            <a:r>
              <a:rPr b="1" lang="ja" sz="1100" u="sng">
                <a:solidFill>
                  <a:srgbClr val="FFFCF3"/>
                </a:solidFill>
                <a:latin typeface="Roboto"/>
                <a:ea typeface="Roboto"/>
                <a:cs typeface="Roboto"/>
                <a:sym typeface="Roboto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FonLogを利用する環境 </a:t>
            </a:r>
            <a:r>
              <a:rPr b="1" lang="ja" sz="1700" u="sng">
                <a:solidFill>
                  <a:srgbClr val="FFFCF3"/>
                </a:solidFill>
                <a:latin typeface="Roboto"/>
                <a:ea typeface="Roboto"/>
                <a:cs typeface="Roboto"/>
                <a:sym typeface="Roboto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1" sz="1700">
              <a:solidFill>
                <a:srgbClr val="FFFC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【初期設定】</a:t>
            </a:r>
            <a:endParaRPr b="1" sz="5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rgbClr val="FFFCF3"/>
                </a:solidFill>
              </a:rPr>
              <a:t>　　</a:t>
            </a:r>
            <a:r>
              <a:rPr b="1" lang="ja" sz="1100">
                <a:solidFill>
                  <a:srgbClr val="FFFCF3"/>
                </a:solidFill>
              </a:rPr>
              <a:t>　</a:t>
            </a:r>
            <a:r>
              <a:rPr b="1" lang="ja" sz="1000">
                <a:solidFill>
                  <a:srgbClr val="FFFCF3"/>
                </a:solidFill>
              </a:rPr>
              <a:t>P８</a:t>
            </a:r>
            <a:r>
              <a:rPr b="1" lang="ja" sz="1100">
                <a:solidFill>
                  <a:srgbClr val="FFFCF3"/>
                </a:solidFill>
              </a:rPr>
              <a:t>　　  	</a:t>
            </a:r>
            <a:r>
              <a:rPr b="1" lang="ja" sz="1100" u="sng">
                <a:solidFill>
                  <a:srgbClr val="FFFCF3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❸初期設定/インストールの方法</a:t>
            </a:r>
            <a:r>
              <a:rPr b="1" lang="ja" sz="1100">
                <a:solidFill>
                  <a:srgbClr val="FFFCF3"/>
                </a:solidFill>
              </a:rPr>
              <a:t>　</a:t>
            </a:r>
            <a:endParaRPr b="1" sz="11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</a:t>
            </a:r>
            <a:r>
              <a:rPr b="1" lang="ja" sz="1000">
                <a:solidFill>
                  <a:srgbClr val="FFFCF3"/>
                </a:solidFill>
              </a:rPr>
              <a:t>　</a:t>
            </a:r>
            <a:r>
              <a:rPr b="1" lang="ja" sz="1000">
                <a:solidFill>
                  <a:srgbClr val="FFFCF3"/>
                </a:solidFill>
              </a:rPr>
              <a:t> P９　</a:t>
            </a:r>
            <a:r>
              <a:rPr b="1" lang="ja" sz="1100">
                <a:solidFill>
                  <a:srgbClr val="FFFCF3"/>
                </a:solidFill>
              </a:rPr>
              <a:t>　　	</a:t>
            </a:r>
            <a:r>
              <a:rPr b="1" lang="ja" sz="1000" u="sng">
                <a:solidFill>
                  <a:srgbClr val="FFFCF3"/>
                </a:solid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❹初期設定/ログインの方法</a:t>
            </a:r>
            <a:endParaRPr b="1" sz="11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CF3"/>
                </a:solidFill>
              </a:rPr>
              <a:t>　　</a:t>
            </a:r>
            <a:r>
              <a:rPr b="1" lang="ja" sz="900">
                <a:solidFill>
                  <a:srgbClr val="FFFCF3"/>
                </a:solidFill>
              </a:rPr>
              <a:t>　  </a:t>
            </a:r>
            <a:r>
              <a:rPr b="1" lang="ja" sz="1000">
                <a:solidFill>
                  <a:srgbClr val="FFFCF3"/>
                </a:solidFill>
              </a:rPr>
              <a:t>P１０</a:t>
            </a:r>
            <a:r>
              <a:rPr b="1" lang="ja" sz="1100">
                <a:solidFill>
                  <a:srgbClr val="FFFCF3"/>
                </a:solidFill>
              </a:rPr>
              <a:t>　　　	</a:t>
            </a:r>
            <a:r>
              <a:rPr b="1" lang="ja" sz="1000" u="sng">
                <a:solidFill>
                  <a:srgbClr val="FFFCF3"/>
                </a:solid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❺設定画面について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【入力方法】</a:t>
            </a:r>
            <a:endParaRPr b="1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rgbClr val="FFFCF3"/>
                </a:solidFill>
              </a:rPr>
              <a:t>　</a:t>
            </a:r>
            <a:r>
              <a:rPr b="1" lang="ja" sz="1100">
                <a:solidFill>
                  <a:srgbClr val="FFFCF3"/>
                </a:solidFill>
              </a:rPr>
              <a:t>　　</a:t>
            </a:r>
            <a:r>
              <a:rPr b="1" lang="ja" sz="1000">
                <a:solidFill>
                  <a:srgbClr val="FFFCF3"/>
                </a:solidFill>
              </a:rPr>
              <a:t>P１２</a:t>
            </a:r>
            <a:r>
              <a:rPr b="1" lang="ja" sz="1100">
                <a:solidFill>
                  <a:srgbClr val="FFFCF3"/>
                </a:solidFill>
              </a:rPr>
              <a:t>　 　	</a:t>
            </a:r>
            <a:r>
              <a:rPr b="1" lang="ja" sz="1000" u="sng">
                <a:solidFill>
                  <a:srgbClr val="FFFCF3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❻記録の取り方</a:t>
            </a:r>
            <a:endParaRPr b="1" sz="13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</a:t>
            </a:r>
            <a:r>
              <a:rPr b="1" lang="ja" sz="1000">
                <a:solidFill>
                  <a:srgbClr val="FFFCF3"/>
                </a:solidFill>
              </a:rPr>
              <a:t>　P１５</a:t>
            </a:r>
            <a:r>
              <a:rPr b="1" lang="ja" sz="1100">
                <a:solidFill>
                  <a:srgbClr val="FFFCF3"/>
                </a:solidFill>
              </a:rPr>
              <a:t>   　   	</a:t>
            </a:r>
            <a:r>
              <a:rPr b="1" lang="ja" sz="1000" u="sng">
                <a:solidFill>
                  <a:srgbClr val="FFFCF3"/>
                </a:solid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❼音声入力の方法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　</a:t>
            </a:r>
            <a:r>
              <a:rPr b="1" lang="ja" sz="1000">
                <a:solidFill>
                  <a:srgbClr val="FFFCF3"/>
                </a:solidFill>
              </a:rPr>
              <a:t>P１６</a:t>
            </a:r>
            <a:r>
              <a:rPr b="1" lang="ja" sz="1100">
                <a:solidFill>
                  <a:srgbClr val="FFFCF3"/>
                </a:solidFill>
              </a:rPr>
              <a:t>　  　	</a:t>
            </a:r>
            <a:r>
              <a:rPr b="1" lang="ja" sz="1000" u="sng">
                <a:solidFill>
                  <a:srgbClr val="FFFCF3"/>
                </a:solid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❽入力した内容の修正/時刻と内容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ja" sz="1100">
                <a:solidFill>
                  <a:srgbClr val="FFFCF3"/>
                </a:solidFill>
              </a:rPr>
              <a:t>　　　</a:t>
            </a:r>
            <a:r>
              <a:rPr b="1" lang="ja" sz="1000">
                <a:solidFill>
                  <a:srgbClr val="FFFCF3"/>
                </a:solidFill>
              </a:rPr>
              <a:t>P１７</a:t>
            </a:r>
            <a:r>
              <a:rPr b="1" lang="ja" sz="1100">
                <a:solidFill>
                  <a:srgbClr val="FFFCF3"/>
                </a:solidFill>
              </a:rPr>
              <a:t>　  　	</a:t>
            </a:r>
            <a:r>
              <a:rPr b="1" lang="ja" sz="1000" u="sng">
                <a:solidFill>
                  <a:srgbClr val="FFFCF3"/>
                </a:solid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❾音声でボタンを作成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ja" sz="1000">
                <a:solidFill>
                  <a:srgbClr val="FFFCF3"/>
                </a:solidFill>
              </a:rPr>
              <a:t>　　 　P１９</a:t>
            </a:r>
            <a:r>
              <a:rPr b="1" lang="ja" sz="1100">
                <a:solidFill>
                  <a:srgbClr val="FFFCF3"/>
                </a:solidFill>
              </a:rPr>
              <a:t>　  　	</a:t>
            </a:r>
            <a:r>
              <a:rPr b="1" lang="ja" sz="1000" u="sng">
                <a:solidFill>
                  <a:srgbClr val="FFFCF3"/>
                </a:solidFill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❿画像を記録する方法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【バージョンアップについて】</a:t>
            </a:r>
            <a:endParaRPr b="1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rgbClr val="FFFCF3"/>
                </a:solidFill>
              </a:rPr>
              <a:t>　</a:t>
            </a:r>
            <a:r>
              <a:rPr b="1" lang="ja" sz="1000">
                <a:solidFill>
                  <a:srgbClr val="FFFCF3"/>
                </a:solidFill>
              </a:rPr>
              <a:t>　　P２２</a:t>
            </a:r>
            <a:r>
              <a:rPr b="1" lang="ja" sz="1000">
                <a:solidFill>
                  <a:srgbClr val="FFFCF3"/>
                </a:solidFill>
              </a:rPr>
              <a:t>  　	⓫</a:t>
            </a:r>
            <a:r>
              <a:rPr b="1" lang="ja" sz="1000" u="sng">
                <a:solidFill>
                  <a:srgbClr val="FFFCF3"/>
                </a:solidFill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バージョンアップの方法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CF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CF3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434900" y="4805675"/>
            <a:ext cx="2742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47000" y="155950"/>
            <a:ext cx="2168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000">
                <a:solidFill>
                  <a:srgbClr val="FFFCF3"/>
                </a:solidFill>
              </a:rPr>
              <a:t>目次</a:t>
            </a:r>
            <a:endParaRPr b="1" sz="2500"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idx="4294967295" type="title"/>
          </p:nvPr>
        </p:nvSpPr>
        <p:spPr>
          <a:xfrm>
            <a:off x="33275" y="71775"/>
            <a:ext cx="8976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❿画像を記録する方法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record pictures】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3"/>
          <p:cNvSpPr txBox="1"/>
          <p:nvPr>
            <p:ph idx="4294967295" type="sldNum"/>
          </p:nvPr>
        </p:nvSpPr>
        <p:spPr>
          <a:xfrm>
            <a:off x="3910984" y="48226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25" y="1175800"/>
            <a:ext cx="4285276" cy="3157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3"/>
          <p:cNvSpPr txBox="1"/>
          <p:nvPr/>
        </p:nvSpPr>
        <p:spPr>
          <a:xfrm>
            <a:off x="2395125" y="744700"/>
            <a:ext cx="28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695D46"/>
                </a:solidFill>
              </a:rPr>
              <a:t>撮影した写真はweb画面で確認することができます。</a:t>
            </a:r>
            <a:endParaRPr b="1" sz="8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95D46"/>
              </a:solidFill>
            </a:endParaRPr>
          </a:p>
        </p:txBody>
      </p:sp>
      <p:pic>
        <p:nvPicPr>
          <p:cNvPr id="443" name="Google Shape;4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525" y="1136312"/>
            <a:ext cx="5151799" cy="3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/>
        </p:nvSpPr>
        <p:spPr>
          <a:xfrm>
            <a:off x="997950" y="2035800"/>
            <a:ext cx="7643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バージョンアップについて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449" name="Google Shape;449;p34"/>
          <p:cNvSpPr txBox="1"/>
          <p:nvPr>
            <p:ph idx="12" type="sldNum"/>
          </p:nvPr>
        </p:nvSpPr>
        <p:spPr>
          <a:xfrm>
            <a:off x="4352998" y="4627300"/>
            <a:ext cx="438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idx="4294967295" type="title"/>
          </p:nvPr>
        </p:nvSpPr>
        <p:spPr>
          <a:xfrm>
            <a:off x="352425" y="85725"/>
            <a:ext cx="8834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⓫バージョンアップの方法　①【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upgrade】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516038" y="4034050"/>
            <a:ext cx="15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PLAYストアをタップします。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2516027" y="4034050"/>
            <a:ext cx="16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「fon</a:t>
            </a:r>
            <a:r>
              <a:rPr b="1" lang="ja" sz="800">
                <a:solidFill>
                  <a:schemeClr val="dk2"/>
                </a:solidFill>
              </a:rPr>
              <a:t>l</a:t>
            </a:r>
            <a:r>
              <a:rPr b="1" lang="ja" sz="800">
                <a:solidFill>
                  <a:schemeClr val="dk2"/>
                </a:solidFill>
              </a:rPr>
              <a:t>og」を検索し、「更新」をタップします。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4568963" y="403915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インストールが実行されます。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58" name="Google Shape;458;p35"/>
          <p:cNvSpPr/>
          <p:nvPr/>
        </p:nvSpPr>
        <p:spPr>
          <a:xfrm rot="5400000">
            <a:off x="2067925" y="226780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 rot="5400000">
            <a:off x="4204825" y="226780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714" y="2414436"/>
            <a:ext cx="713724" cy="6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6706350" y="4039150"/>
            <a:ext cx="169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バージョンアップ後は設定が変わっていることがあります。右上の3点リーダーをタップして設定を確認します。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62" name="Google Shape;462;p35"/>
          <p:cNvSpPr/>
          <p:nvPr/>
        </p:nvSpPr>
        <p:spPr>
          <a:xfrm rot="5400000">
            <a:off x="6344750" y="22659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5"/>
          <p:cNvPicPr preferRelativeResize="0"/>
          <p:nvPr/>
        </p:nvPicPr>
        <p:blipFill rotWithShape="1">
          <a:blip r:embed="rId4">
            <a:alphaModFix/>
          </a:blip>
          <a:srcRect b="4232" l="24117" r="64046" t="61388"/>
          <a:stretch/>
        </p:blipFill>
        <p:spPr>
          <a:xfrm>
            <a:off x="471375" y="1014225"/>
            <a:ext cx="1418475" cy="29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 rotWithShape="1">
          <a:blip r:embed="rId5">
            <a:alphaModFix/>
          </a:blip>
          <a:srcRect b="10918" l="23833" r="63948" t="60809"/>
          <a:stretch/>
        </p:blipFill>
        <p:spPr>
          <a:xfrm>
            <a:off x="2516525" y="1019388"/>
            <a:ext cx="1508100" cy="28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 rotWithShape="1">
          <a:blip r:embed="rId6">
            <a:alphaModFix/>
          </a:blip>
          <a:srcRect b="7213" l="23824" r="63902" t="60277"/>
          <a:stretch/>
        </p:blipFill>
        <p:spPr>
          <a:xfrm>
            <a:off x="4681225" y="1012363"/>
            <a:ext cx="1471700" cy="29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2850" y="1085188"/>
            <a:ext cx="1418475" cy="288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/>
          <p:nvPr/>
        </p:nvSpPr>
        <p:spPr>
          <a:xfrm rot="5400000">
            <a:off x="8579838" y="22659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"/>
          <p:cNvSpPr txBox="1"/>
          <p:nvPr>
            <p:ph idx="4294967295" type="sldNum"/>
          </p:nvPr>
        </p:nvSpPr>
        <p:spPr>
          <a:xfrm>
            <a:off x="4370403" y="4803900"/>
            <a:ext cx="40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6791500" y="1040400"/>
            <a:ext cx="15081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450" y="1267350"/>
            <a:ext cx="639200" cy="60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5"/>
          <p:cNvSpPr txBox="1"/>
          <p:nvPr/>
        </p:nvSpPr>
        <p:spPr>
          <a:xfrm>
            <a:off x="8402542" y="2506000"/>
            <a:ext cx="6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次ページ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410650" y="104985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2498575" y="1021863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4647200" y="1040400"/>
            <a:ext cx="1539900" cy="2993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5" name="Google Shape;4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37" y="308801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262" y="1964513"/>
            <a:ext cx="844200" cy="79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/>
        </p:nvSpPr>
        <p:spPr>
          <a:xfrm>
            <a:off x="401051" y="4034050"/>
            <a:ext cx="165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「ログイン</a:t>
            </a:r>
            <a:r>
              <a:rPr b="1" lang="ja" sz="800">
                <a:solidFill>
                  <a:schemeClr val="dk2"/>
                </a:solidFill>
              </a:rPr>
              <a:t>」</a:t>
            </a:r>
            <a:r>
              <a:rPr b="1" lang="ja" sz="800">
                <a:solidFill>
                  <a:schemeClr val="dk2"/>
                </a:solidFill>
              </a:rPr>
              <a:t>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2622975" y="4034050"/>
            <a:ext cx="169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「ログイン」を長押しします。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4888401" y="4039150"/>
            <a:ext cx="17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チェックが入っている項目が変わってないか確認してください。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※９ページ参照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84" name="Google Shape;484;p36"/>
          <p:cNvSpPr/>
          <p:nvPr/>
        </p:nvSpPr>
        <p:spPr>
          <a:xfrm rot="5400000">
            <a:off x="2221325" y="226780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 rot="5400000">
            <a:off x="4453175" y="226778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64" y="2416298"/>
            <a:ext cx="713724" cy="6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37" y="308801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 rotWithShape="1">
          <a:blip r:embed="rId4">
            <a:alphaModFix/>
          </a:blip>
          <a:srcRect b="0" l="0" r="0" t="2893"/>
          <a:stretch/>
        </p:blipFill>
        <p:spPr>
          <a:xfrm>
            <a:off x="480050" y="1024975"/>
            <a:ext cx="1508100" cy="29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213" y="1024975"/>
            <a:ext cx="1471675" cy="2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6325" y="1105488"/>
            <a:ext cx="1523700" cy="27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912" y="21490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6"/>
          <p:cNvSpPr txBox="1"/>
          <p:nvPr>
            <p:ph idx="4294967295" type="title"/>
          </p:nvPr>
        </p:nvSpPr>
        <p:spPr>
          <a:xfrm>
            <a:off x="352425" y="85725"/>
            <a:ext cx="88344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⓫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バージョンアップの方法　②【How to upgrade】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6"/>
          <p:cNvSpPr txBox="1"/>
          <p:nvPr>
            <p:ph idx="4294967295" type="sldNum"/>
          </p:nvPr>
        </p:nvSpPr>
        <p:spPr>
          <a:xfrm>
            <a:off x="4322699" y="4819350"/>
            <a:ext cx="49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94" name="Google Shape;494;p36"/>
          <p:cNvSpPr/>
          <p:nvPr/>
        </p:nvSpPr>
        <p:spPr>
          <a:xfrm>
            <a:off x="442875" y="1001250"/>
            <a:ext cx="15807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62" y="124247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6"/>
          <p:cNvSpPr/>
          <p:nvPr/>
        </p:nvSpPr>
        <p:spPr>
          <a:xfrm>
            <a:off x="4938675" y="1001250"/>
            <a:ext cx="15807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2709650" y="101070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/>
        </p:nvSpPr>
        <p:spPr>
          <a:xfrm>
            <a:off x="1120800" y="2035800"/>
            <a:ext cx="7643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各種設定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503" name="Google Shape;503;p37"/>
          <p:cNvSpPr txBox="1"/>
          <p:nvPr>
            <p:ph idx="12" type="sldNum"/>
          </p:nvPr>
        </p:nvSpPr>
        <p:spPr>
          <a:xfrm>
            <a:off x="4360198" y="4646525"/>
            <a:ext cx="423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100" y="1099463"/>
            <a:ext cx="1418475" cy="295867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8"/>
          <p:cNvSpPr/>
          <p:nvPr/>
        </p:nvSpPr>
        <p:spPr>
          <a:xfrm>
            <a:off x="7141650" y="101630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0" name="Google Shape;5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13" y="1057450"/>
            <a:ext cx="1471675" cy="29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/>
          <p:nvPr/>
        </p:nvSpPr>
        <p:spPr>
          <a:xfrm>
            <a:off x="4918900" y="1016300"/>
            <a:ext cx="1539900" cy="299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38"/>
          <p:cNvSpPr txBox="1"/>
          <p:nvPr>
            <p:ph idx="4294967295" type="title"/>
          </p:nvPr>
        </p:nvSpPr>
        <p:spPr>
          <a:xfrm>
            <a:off x="291400" y="81875"/>
            <a:ext cx="5878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⓬音声入力の設定方法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【How to set</a:t>
            </a:r>
            <a:r>
              <a:rPr lang="j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voice input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2620376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「ログイン」をタップします。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4852052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ログイン</a:t>
            </a:r>
            <a:r>
              <a:rPr b="1" lang="ja" sz="800">
                <a:solidFill>
                  <a:schemeClr val="dk2"/>
                </a:solidFill>
              </a:rPr>
              <a:t>」を長押しします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7009839" y="4093350"/>
            <a:ext cx="18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「input during Speaking」に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チェックを入れた後で「OK」をタップします。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16" name="Google Shape;516;p38"/>
          <p:cNvSpPr/>
          <p:nvPr/>
        </p:nvSpPr>
        <p:spPr>
          <a:xfrm rot="5400000">
            <a:off x="6657863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8"/>
          <p:cNvSpPr/>
          <p:nvPr/>
        </p:nvSpPr>
        <p:spPr>
          <a:xfrm rot="5400000">
            <a:off x="4435125" y="23002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837" y="312048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8"/>
          <p:cNvPicPr preferRelativeResize="0"/>
          <p:nvPr/>
        </p:nvPicPr>
        <p:blipFill rotWithShape="1">
          <a:blip r:embed="rId6">
            <a:alphaModFix/>
          </a:blip>
          <a:srcRect b="0" l="0" r="0" t="2893"/>
          <a:stretch/>
        </p:blipFill>
        <p:spPr>
          <a:xfrm>
            <a:off x="2693850" y="1099475"/>
            <a:ext cx="1508100" cy="2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712" y="210531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725" y="1075150"/>
            <a:ext cx="1471650" cy="29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/>
          <p:nvPr/>
        </p:nvSpPr>
        <p:spPr>
          <a:xfrm rot="5400000">
            <a:off x="2206150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8"/>
          <p:cNvSpPr txBox="1"/>
          <p:nvPr/>
        </p:nvSpPr>
        <p:spPr>
          <a:xfrm>
            <a:off x="425450" y="4183225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右上の3点リーダーをタップします。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24" name="Google Shape;5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825" y="3120500"/>
            <a:ext cx="465688" cy="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8"/>
          <p:cNvSpPr txBox="1"/>
          <p:nvPr>
            <p:ph idx="4294967295" type="sldNum"/>
          </p:nvPr>
        </p:nvSpPr>
        <p:spPr>
          <a:xfrm>
            <a:off x="4369202" y="4796175"/>
            <a:ext cx="4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475925" y="1057450"/>
            <a:ext cx="15684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712" y="12083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8"/>
          <p:cNvSpPr/>
          <p:nvPr/>
        </p:nvSpPr>
        <p:spPr>
          <a:xfrm>
            <a:off x="2652675" y="1077450"/>
            <a:ext cx="15807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9" name="Google Shape;5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787" y="120835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2650" y="3655050"/>
            <a:ext cx="465688" cy="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13" y="1057450"/>
            <a:ext cx="1471675" cy="29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9"/>
          <p:cNvSpPr/>
          <p:nvPr/>
        </p:nvSpPr>
        <p:spPr>
          <a:xfrm>
            <a:off x="4918900" y="1000738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39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⓭画面の「行動」と「人」の並び順を入れ替える①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change behavior and name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4852052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ログイン</a:t>
            </a:r>
            <a:r>
              <a:rPr b="1" lang="ja" sz="800">
                <a:solidFill>
                  <a:schemeClr val="dk2"/>
                </a:solidFill>
              </a:rPr>
              <a:t>」を長押しし</a:t>
            </a:r>
            <a:r>
              <a:rPr b="1" lang="ja" sz="800">
                <a:solidFill>
                  <a:schemeClr val="dk2"/>
                </a:solidFill>
              </a:rPr>
              <a:t>ま</a:t>
            </a:r>
            <a:r>
              <a:rPr b="1" lang="ja" sz="800">
                <a:solidFill>
                  <a:schemeClr val="dk2"/>
                </a:solidFill>
              </a:rPr>
              <a:t>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6977564" y="4154850"/>
            <a:ext cx="183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「メイン画面でメンバーを左列に表示」にチェックを入れてOKをタップします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40" name="Google Shape;540;p39"/>
          <p:cNvSpPr/>
          <p:nvPr/>
        </p:nvSpPr>
        <p:spPr>
          <a:xfrm rot="5400000">
            <a:off x="6657863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9"/>
          <p:cNvSpPr/>
          <p:nvPr/>
        </p:nvSpPr>
        <p:spPr>
          <a:xfrm rot="5400000">
            <a:off x="4435125" y="23002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712" y="210863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550" y="1081363"/>
            <a:ext cx="1418475" cy="29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9425" y="1039350"/>
            <a:ext cx="1506600" cy="295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9"/>
          <p:cNvSpPr txBox="1"/>
          <p:nvPr>
            <p:ph idx="4294967295" type="sldNum"/>
          </p:nvPr>
        </p:nvSpPr>
        <p:spPr>
          <a:xfrm>
            <a:off x="4364402" y="4819400"/>
            <a:ext cx="415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2620376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「ログイン」をタップします。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47" name="Google Shape;5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37" y="312048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/>
          <p:cNvPicPr preferRelativeResize="0"/>
          <p:nvPr/>
        </p:nvPicPr>
        <p:blipFill rotWithShape="1">
          <a:blip r:embed="rId7">
            <a:alphaModFix/>
          </a:blip>
          <a:srcRect b="0" l="0" r="0" t="2893"/>
          <a:stretch/>
        </p:blipFill>
        <p:spPr>
          <a:xfrm>
            <a:off x="2693850" y="1099475"/>
            <a:ext cx="1508100" cy="2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725" y="1075150"/>
            <a:ext cx="1471650" cy="29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9"/>
          <p:cNvSpPr/>
          <p:nvPr/>
        </p:nvSpPr>
        <p:spPr>
          <a:xfrm rot="5400000">
            <a:off x="2206150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 txBox="1"/>
          <p:nvPr/>
        </p:nvSpPr>
        <p:spPr>
          <a:xfrm>
            <a:off x="425450" y="4183225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右上の3点リーダーをタップします。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52" name="Google Shape;552;p39"/>
          <p:cNvSpPr/>
          <p:nvPr/>
        </p:nvSpPr>
        <p:spPr>
          <a:xfrm>
            <a:off x="475925" y="1057450"/>
            <a:ext cx="15684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712" y="12083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/>
          <p:nvPr/>
        </p:nvSpPr>
        <p:spPr>
          <a:xfrm>
            <a:off x="2652675" y="1077450"/>
            <a:ext cx="15807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5" name="Google Shape;5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312" y="120835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9"/>
          <p:cNvSpPr txBox="1"/>
          <p:nvPr/>
        </p:nvSpPr>
        <p:spPr>
          <a:xfrm>
            <a:off x="425477" y="654250"/>
            <a:ext cx="620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※入力のしやすい方を選択してください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7110625" y="962050"/>
            <a:ext cx="1539900" cy="30171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8" name="Google Shape;5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325" y="3617650"/>
            <a:ext cx="465688" cy="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0"/>
          <p:cNvPicPr preferRelativeResize="0"/>
          <p:nvPr/>
        </p:nvPicPr>
        <p:blipFill rotWithShape="1">
          <a:blip r:embed="rId3">
            <a:alphaModFix/>
          </a:blip>
          <a:srcRect b="0" l="75110" r="0" t="0"/>
          <a:stretch/>
        </p:blipFill>
        <p:spPr>
          <a:xfrm>
            <a:off x="6247150" y="508040"/>
            <a:ext cx="2137274" cy="42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 txBox="1"/>
          <p:nvPr/>
        </p:nvSpPr>
        <p:spPr>
          <a:xfrm>
            <a:off x="509725" y="3966975"/>
            <a:ext cx="175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ホーム画面から再度3点リーダーをタップし、「更新」をタップします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3183738" y="4053100"/>
            <a:ext cx="172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メンバー列と行動列が入れ替わります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66" name="Google Shape;566;p40"/>
          <p:cNvSpPr/>
          <p:nvPr/>
        </p:nvSpPr>
        <p:spPr>
          <a:xfrm rot="5400000">
            <a:off x="2594425" y="23081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477" y="2456673"/>
            <a:ext cx="713724" cy="6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25" y="988075"/>
            <a:ext cx="1471700" cy="28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4725" y="988075"/>
            <a:ext cx="1498500" cy="29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0"/>
          <p:cNvSpPr txBox="1"/>
          <p:nvPr/>
        </p:nvSpPr>
        <p:spPr>
          <a:xfrm>
            <a:off x="6000650" y="2317550"/>
            <a:ext cx="24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>
                <a:solidFill>
                  <a:schemeClr val="dk2"/>
                </a:solidFill>
              </a:rPr>
              <a:t>ここに動画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71" name="Google Shape;5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000" y="1265900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25" y="1013950"/>
            <a:ext cx="1523700" cy="28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503" y="1425197"/>
            <a:ext cx="674952" cy="6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2375" y="952350"/>
            <a:ext cx="1498500" cy="290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0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⓭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画面の「行動」と「人」の並び順を入れ替える②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【change behavior and name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40"/>
          <p:cNvSpPr txBox="1"/>
          <p:nvPr>
            <p:ph idx="4294967295" type="sldNum"/>
          </p:nvPr>
        </p:nvSpPr>
        <p:spPr>
          <a:xfrm>
            <a:off x="4345575" y="4834800"/>
            <a:ext cx="40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577" name="Google Shape;577;p40" title="行動並び設定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20725" y="1103750"/>
            <a:ext cx="1753200" cy="3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0"/>
          <p:cNvSpPr/>
          <p:nvPr/>
        </p:nvSpPr>
        <p:spPr>
          <a:xfrm>
            <a:off x="609625" y="934163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3301075" y="9341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⓮ユーザ切り替えモード設定方法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set user switching mode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4852052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ログイン</a:t>
            </a:r>
            <a:r>
              <a:rPr b="1" lang="ja" sz="800">
                <a:solidFill>
                  <a:schemeClr val="dk2"/>
                </a:solidFill>
              </a:rPr>
              <a:t>」を長押しします。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6977564" y="4154850"/>
            <a:ext cx="183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「ユーザ切り替えモード」にチェックを入れてOKをタップします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87" name="Google Shape;587;p41"/>
          <p:cNvSpPr/>
          <p:nvPr/>
        </p:nvSpPr>
        <p:spPr>
          <a:xfrm rot="5400000">
            <a:off x="6657863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1"/>
          <p:cNvSpPr/>
          <p:nvPr/>
        </p:nvSpPr>
        <p:spPr>
          <a:xfrm rot="5400000">
            <a:off x="4435125" y="23002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364" y="2448773"/>
            <a:ext cx="713724" cy="6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13" y="1057450"/>
            <a:ext cx="1471675" cy="2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712" y="218151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550" y="1081363"/>
            <a:ext cx="1418475" cy="29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9425" y="1039350"/>
            <a:ext cx="1506600" cy="295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500" y="3177425"/>
            <a:ext cx="465688" cy="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1"/>
          <p:cNvSpPr txBox="1"/>
          <p:nvPr>
            <p:ph idx="4294967295" type="sldNum"/>
          </p:nvPr>
        </p:nvSpPr>
        <p:spPr>
          <a:xfrm>
            <a:off x="4353228" y="4810300"/>
            <a:ext cx="38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2620376" y="4154850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「ログイン」をタップします。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97" name="Google Shape;5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837" y="312048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1"/>
          <p:cNvPicPr preferRelativeResize="0"/>
          <p:nvPr/>
        </p:nvPicPr>
        <p:blipFill rotWithShape="1">
          <a:blip r:embed="rId7">
            <a:alphaModFix/>
          </a:blip>
          <a:srcRect b="0" l="0" r="0" t="2893"/>
          <a:stretch/>
        </p:blipFill>
        <p:spPr>
          <a:xfrm>
            <a:off x="2693850" y="1099475"/>
            <a:ext cx="1508100" cy="28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725" y="1075150"/>
            <a:ext cx="1471650" cy="29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1"/>
          <p:cNvSpPr/>
          <p:nvPr/>
        </p:nvSpPr>
        <p:spPr>
          <a:xfrm rot="5400000">
            <a:off x="2206150" y="23002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1"/>
          <p:cNvSpPr txBox="1"/>
          <p:nvPr/>
        </p:nvSpPr>
        <p:spPr>
          <a:xfrm>
            <a:off x="425450" y="4183225"/>
            <a:ext cx="16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右上の3点リーダーをタップします。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475925" y="1057450"/>
            <a:ext cx="15684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3" name="Google Shape;6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12" y="12083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1"/>
          <p:cNvSpPr/>
          <p:nvPr/>
        </p:nvSpPr>
        <p:spPr>
          <a:xfrm>
            <a:off x="2652675" y="1077450"/>
            <a:ext cx="15807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5" name="Google Shape;6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162" y="135115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1"/>
          <p:cNvSpPr txBox="1"/>
          <p:nvPr/>
        </p:nvSpPr>
        <p:spPr>
          <a:xfrm>
            <a:off x="450725" y="648725"/>
            <a:ext cx="622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※複数人で一台のスマホを使用する際は、ユーザー名を切り替えることができるよう設定をしておきます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4918900" y="1039350"/>
            <a:ext cx="1539900" cy="3000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41"/>
          <p:cNvSpPr/>
          <p:nvPr/>
        </p:nvSpPr>
        <p:spPr>
          <a:xfrm>
            <a:off x="7110625" y="956525"/>
            <a:ext cx="1580700" cy="30594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⓯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自動バージョンアップ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設定①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set automatic version upgrade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3479139" y="4224350"/>
            <a:ext cx="165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三本線をタップします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</a:t>
            </a:r>
            <a:r>
              <a:rPr b="1" lang="ja" sz="800">
                <a:solidFill>
                  <a:schemeClr val="dk2"/>
                </a:solidFill>
              </a:rPr>
              <a:t>機種によって表示が異なる場合があります。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6038439" y="4161175"/>
            <a:ext cx="16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設定」を</a:t>
            </a:r>
            <a:r>
              <a:rPr b="1" lang="ja" sz="800">
                <a:solidFill>
                  <a:schemeClr val="dk2"/>
                </a:solidFill>
              </a:rPr>
              <a:t>タップ</a:t>
            </a:r>
            <a:r>
              <a:rPr b="1" lang="ja" sz="800">
                <a:solidFill>
                  <a:schemeClr val="dk2"/>
                </a:solidFill>
              </a:rPr>
              <a:t>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16" name="Google Shape;616;p42"/>
          <p:cNvSpPr/>
          <p:nvPr/>
        </p:nvSpPr>
        <p:spPr>
          <a:xfrm rot="5400000">
            <a:off x="5391813" y="23697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600" y="318998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2"/>
          <p:cNvSpPr/>
          <p:nvPr/>
        </p:nvSpPr>
        <p:spPr>
          <a:xfrm rot="5400000">
            <a:off x="2898813" y="23697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2"/>
          <p:cNvSpPr txBox="1"/>
          <p:nvPr/>
        </p:nvSpPr>
        <p:spPr>
          <a:xfrm>
            <a:off x="1022463" y="4222825"/>
            <a:ext cx="16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Playストアを開きます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620" name="Google Shape;620;p42"/>
          <p:cNvPicPr preferRelativeResize="0"/>
          <p:nvPr/>
        </p:nvPicPr>
        <p:blipFill rotWithShape="1">
          <a:blip r:embed="rId4">
            <a:alphaModFix/>
          </a:blip>
          <a:srcRect b="0" l="0" r="0" t="5900"/>
          <a:stretch/>
        </p:blipFill>
        <p:spPr>
          <a:xfrm>
            <a:off x="1086388" y="1181700"/>
            <a:ext cx="1430700" cy="28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641" y="3081722"/>
            <a:ext cx="639624" cy="6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5913" y="1183225"/>
            <a:ext cx="1471650" cy="2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590" y="1455572"/>
            <a:ext cx="639624" cy="60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8450" y="1169900"/>
            <a:ext cx="1459600" cy="28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2"/>
          <p:cNvSpPr/>
          <p:nvPr/>
        </p:nvSpPr>
        <p:spPr>
          <a:xfrm rot="5400000">
            <a:off x="7884813" y="23697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2"/>
          <p:cNvSpPr txBox="1"/>
          <p:nvPr>
            <p:ph idx="4294967295" type="sldNum"/>
          </p:nvPr>
        </p:nvSpPr>
        <p:spPr>
          <a:xfrm>
            <a:off x="4278525" y="4792825"/>
            <a:ext cx="444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627" name="Google Shape;627;p42"/>
          <p:cNvSpPr/>
          <p:nvPr/>
        </p:nvSpPr>
        <p:spPr>
          <a:xfrm>
            <a:off x="3503475" y="1128375"/>
            <a:ext cx="15684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42"/>
          <p:cNvSpPr txBox="1"/>
          <p:nvPr/>
        </p:nvSpPr>
        <p:spPr>
          <a:xfrm>
            <a:off x="7753867" y="2607975"/>
            <a:ext cx="6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次ページ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1038975" y="1116775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5934525" y="1137825"/>
            <a:ext cx="1539900" cy="28854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1" name="Google Shape;6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638" y="3494250"/>
            <a:ext cx="639624" cy="60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649725" y="401700"/>
            <a:ext cx="6540300" cy="4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【各種設定】</a:t>
            </a:r>
            <a:endParaRPr b="1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</a:t>
            </a:r>
            <a:r>
              <a:rPr b="1" lang="ja" sz="1000">
                <a:solidFill>
                  <a:srgbClr val="FFFCF3"/>
                </a:solidFill>
              </a:rPr>
              <a:t>　</a:t>
            </a:r>
            <a:r>
              <a:rPr b="1" lang="ja" sz="1000">
                <a:solidFill>
                  <a:srgbClr val="FFFCF3"/>
                </a:solidFill>
              </a:rPr>
              <a:t>P２５</a:t>
            </a:r>
            <a:r>
              <a:rPr b="1" lang="ja" sz="1000">
                <a:solidFill>
                  <a:srgbClr val="FFFCF3"/>
                </a:solidFill>
              </a:rPr>
              <a:t>       　　	⓬</a:t>
            </a:r>
            <a:r>
              <a:rPr b="1" lang="ja" sz="1000" u="sng">
                <a:solidFill>
                  <a:srgbClr val="FFFCF3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音声入力の設定方法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CF3"/>
                </a:solidFill>
              </a:rPr>
              <a:t>　　　 P</a:t>
            </a:r>
            <a:r>
              <a:rPr b="1" lang="ja" sz="1000">
                <a:solidFill>
                  <a:srgbClr val="FFFCF3"/>
                </a:solidFill>
              </a:rPr>
              <a:t>２６</a:t>
            </a:r>
            <a:r>
              <a:rPr b="1" lang="ja" sz="1000">
                <a:solidFill>
                  <a:srgbClr val="FFFCF3"/>
                </a:solidFill>
              </a:rPr>
              <a:t>   　　    	⓭</a:t>
            </a:r>
            <a:r>
              <a:rPr b="1" lang="ja" sz="1000" u="sng">
                <a:solidFill>
                  <a:srgbClr val="FFFCF3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画面の「行動」と「人」の並び順を入れ替える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CF3"/>
                </a:solidFill>
              </a:rPr>
              <a:t>　　 　P</a:t>
            </a:r>
            <a:r>
              <a:rPr b="1" lang="ja" sz="1000">
                <a:solidFill>
                  <a:srgbClr val="FFFCF3"/>
                </a:solidFill>
              </a:rPr>
              <a:t>２８</a:t>
            </a:r>
            <a:r>
              <a:rPr b="1" lang="ja" sz="1000">
                <a:solidFill>
                  <a:srgbClr val="FFFCF3"/>
                </a:solidFill>
              </a:rPr>
              <a:t>   　    	⓮</a:t>
            </a:r>
            <a:r>
              <a:rPr b="1" lang="ja" sz="1000" u="sng">
                <a:solidFill>
                  <a:srgbClr val="FFFCF3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ユーザ切り替えモード設定方法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FFCF3"/>
                </a:solidFill>
              </a:rPr>
              <a:t>　　 　P</a:t>
            </a:r>
            <a:r>
              <a:rPr b="1" lang="ja" sz="1000">
                <a:solidFill>
                  <a:srgbClr val="FFFCF3"/>
                </a:solidFill>
              </a:rPr>
              <a:t>２９</a:t>
            </a:r>
            <a:r>
              <a:rPr b="1" lang="ja" sz="1000">
                <a:solidFill>
                  <a:srgbClr val="FFFCF3"/>
                </a:solidFill>
              </a:rPr>
              <a:t>      	⓯</a:t>
            </a:r>
            <a:r>
              <a:rPr b="1" lang="ja" sz="1000" u="sng">
                <a:solidFill>
                  <a:srgbClr val="FFFCF3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自動バージョンアップ設定</a:t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【不具合かも？と思ったら】</a:t>
            </a:r>
            <a:endParaRPr b="1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rgbClr val="FFFCF3"/>
                </a:solidFill>
              </a:rPr>
              <a:t>　　</a:t>
            </a:r>
            <a:r>
              <a:rPr b="1" lang="ja" sz="1000">
                <a:solidFill>
                  <a:srgbClr val="FFFCF3"/>
                </a:solidFill>
              </a:rPr>
              <a:t>　P</a:t>
            </a:r>
            <a:r>
              <a:rPr b="1" lang="ja" sz="1000">
                <a:solidFill>
                  <a:srgbClr val="FFFCF3"/>
                </a:solidFill>
              </a:rPr>
              <a:t>３２</a:t>
            </a:r>
            <a:r>
              <a:rPr b="1" lang="ja" sz="1000">
                <a:solidFill>
                  <a:srgbClr val="FFFCF3"/>
                </a:solidFill>
              </a:rPr>
              <a:t>       　　	</a:t>
            </a:r>
            <a:r>
              <a:rPr b="1" lang="ja" sz="1000" u="sng">
                <a:solidFill>
                  <a:srgbClr val="FFFCF3"/>
                </a:solidFill>
                <a:latin typeface="Roboto"/>
                <a:ea typeface="Roboto"/>
                <a:cs typeface="Roboto"/>
                <a:sym typeface="Roboto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不具合かも？確認事項</a:t>
            </a:r>
            <a:endParaRPr b="1" sz="1200">
              <a:solidFill>
                <a:srgbClr val="FFFCF3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CF3"/>
              </a:solidFill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4434900" y="4805675"/>
            <a:ext cx="2742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3"/>
          <p:cNvSpPr txBox="1"/>
          <p:nvPr/>
        </p:nvSpPr>
        <p:spPr>
          <a:xfrm>
            <a:off x="509725" y="4196050"/>
            <a:ext cx="175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「アプリの自動更新」をタップします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37" name="Google Shape;637;p43"/>
          <p:cNvSpPr txBox="1"/>
          <p:nvPr/>
        </p:nvSpPr>
        <p:spPr>
          <a:xfrm>
            <a:off x="3183738" y="4153500"/>
            <a:ext cx="172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「Wi-Fi経由のみ」にチェックを入れて「完了」をタップして終了です。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38" name="Google Shape;638;p43"/>
          <p:cNvSpPr/>
          <p:nvPr/>
        </p:nvSpPr>
        <p:spPr>
          <a:xfrm rot="5400000">
            <a:off x="2594425" y="240857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3"/>
          <p:cNvSpPr txBox="1"/>
          <p:nvPr>
            <p:ph idx="4294967295" type="title"/>
          </p:nvPr>
        </p:nvSpPr>
        <p:spPr>
          <a:xfrm>
            <a:off x="247125" y="81875"/>
            <a:ext cx="8601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⓯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自動バージョンアップ設定②</a:t>
            </a:r>
            <a:r>
              <a:rPr lang="j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【How to set automatic version upgrade</a:t>
            </a:r>
            <a:r>
              <a:rPr lang="j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0" name="Google Shape;6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675" y="1062825"/>
            <a:ext cx="1455500" cy="29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90" y="2505997"/>
            <a:ext cx="674952" cy="63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1863" y="1053250"/>
            <a:ext cx="1508100" cy="297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739" y="2572523"/>
            <a:ext cx="713724" cy="6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3"/>
          <p:cNvSpPr txBox="1"/>
          <p:nvPr>
            <p:ph idx="4294967295" type="sldNum"/>
          </p:nvPr>
        </p:nvSpPr>
        <p:spPr>
          <a:xfrm>
            <a:off x="4357128" y="4834000"/>
            <a:ext cx="38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645" name="Google Shape;645;p43"/>
          <p:cNvSpPr txBox="1"/>
          <p:nvPr/>
        </p:nvSpPr>
        <p:spPr>
          <a:xfrm>
            <a:off x="5827175" y="3859025"/>
            <a:ext cx="264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※機種によっては表示されている名称が違う場合があります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646" name="Google Shape;646;p43"/>
          <p:cNvSpPr/>
          <p:nvPr/>
        </p:nvSpPr>
        <p:spPr>
          <a:xfrm>
            <a:off x="505400" y="1101750"/>
            <a:ext cx="15399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43"/>
          <p:cNvSpPr/>
          <p:nvPr/>
        </p:nvSpPr>
        <p:spPr>
          <a:xfrm>
            <a:off x="3280375" y="1087400"/>
            <a:ext cx="1631100" cy="29397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/>
          <p:nvPr/>
        </p:nvSpPr>
        <p:spPr>
          <a:xfrm>
            <a:off x="1120800" y="2035800"/>
            <a:ext cx="7643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不具合かも？と思ったら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653" name="Google Shape;653;p44"/>
          <p:cNvSpPr txBox="1"/>
          <p:nvPr>
            <p:ph idx="12" type="sldNum"/>
          </p:nvPr>
        </p:nvSpPr>
        <p:spPr>
          <a:xfrm>
            <a:off x="4324023" y="4641725"/>
            <a:ext cx="39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5"/>
          <p:cNvSpPr txBox="1"/>
          <p:nvPr>
            <p:ph idx="4294967295" type="title"/>
          </p:nvPr>
        </p:nvSpPr>
        <p:spPr>
          <a:xfrm>
            <a:off x="409575" y="95400"/>
            <a:ext cx="611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不具合かも？確認事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項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59" name="Google Shape;659;p45"/>
          <p:cNvSpPr txBox="1"/>
          <p:nvPr/>
        </p:nvSpPr>
        <p:spPr>
          <a:xfrm>
            <a:off x="409575" y="970950"/>
            <a:ext cx="843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① </a:t>
            </a:r>
            <a:r>
              <a:rPr lang="ja">
                <a:solidFill>
                  <a:srgbClr val="434343"/>
                </a:solidFill>
              </a:rPr>
              <a:t>入力したはずの情報がFonLog Webで確認できない（データがアップロードされていない）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確認事項　</a:t>
            </a:r>
            <a:r>
              <a:rPr lang="ja">
                <a:solidFill>
                  <a:srgbClr val="434343"/>
                </a:solidFill>
              </a:rPr>
              <a:t>画面上部の表示　0/0/●●●　の「●●●」が100以上になっていないか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原因　・Wi-Fiに接続できていない　　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　　　・不具合　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0" name="Google Shape;660;p45"/>
          <p:cNvSpPr txBox="1"/>
          <p:nvPr>
            <p:ph idx="4294967295" type="sldNum"/>
          </p:nvPr>
        </p:nvSpPr>
        <p:spPr>
          <a:xfrm>
            <a:off x="4356220" y="4802050"/>
            <a:ext cx="537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6"/>
          <p:cNvSpPr txBox="1"/>
          <p:nvPr/>
        </p:nvSpPr>
        <p:spPr>
          <a:xfrm>
            <a:off x="1120800" y="1769100"/>
            <a:ext cx="7643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問い合わせ</a:t>
            </a:r>
            <a:endParaRPr b="1" sz="4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CF3"/>
                </a:solidFill>
              </a:rPr>
              <a:t>fonlog@autocare.ai</a:t>
            </a:r>
            <a:endParaRPr b="1" sz="3000">
              <a:solidFill>
                <a:srgbClr val="FFFCF3"/>
              </a:solidFill>
            </a:endParaRPr>
          </a:p>
        </p:txBody>
      </p:sp>
      <p:sp>
        <p:nvSpPr>
          <p:cNvPr id="666" name="Google Shape;666;p46"/>
          <p:cNvSpPr txBox="1"/>
          <p:nvPr>
            <p:ph idx="12" type="sldNum"/>
          </p:nvPr>
        </p:nvSpPr>
        <p:spPr>
          <a:xfrm>
            <a:off x="4343397" y="4641725"/>
            <a:ext cx="45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5" y="1135325"/>
            <a:ext cx="1493550" cy="290274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678250" y="1092450"/>
            <a:ext cx="1568400" cy="3003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>
            <p:ph idx="4294967295" type="title"/>
          </p:nvPr>
        </p:nvSpPr>
        <p:spPr>
          <a:xfrm>
            <a:off x="106650" y="95400"/>
            <a:ext cx="6420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❶フォンログ アプリについて　【About FonLog app】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747225" y="2419350"/>
            <a:ext cx="215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chemeClr val="dk2"/>
                </a:solidFill>
              </a:rPr>
              <a:t>FonLogは、介護施設における業務</a:t>
            </a:r>
            <a:r>
              <a:rPr b="1" lang="ja" sz="1100">
                <a:solidFill>
                  <a:schemeClr val="dk2"/>
                </a:solidFill>
              </a:rPr>
              <a:t>記録アプリです。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chemeClr val="dk2"/>
                </a:solidFill>
              </a:rPr>
              <a:t>簡単に記録業務を作成でき、データを基に業務効率化を図ることができます</a:t>
            </a:r>
            <a:r>
              <a:rPr b="1" lang="ja" sz="11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75" y="214145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715825" y="3815925"/>
            <a:ext cx="21591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FF0000"/>
                </a:solidFill>
              </a:rPr>
              <a:t>※ 画面のデザインが使用する機種により異なる場合がございますが、使用上問題はありません。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016200" y="4096075"/>
            <a:ext cx="2378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使用時は、右上のWi-Fiマークの隣の丸いボタンをタップすると、従業員名が表示されます。自分の名前を選び、タップします。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※ユーザ切り替えモードの場合</a:t>
            </a:r>
            <a:endParaRPr b="1" sz="600">
              <a:solidFill>
                <a:schemeClr val="dk2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775" y="1096050"/>
            <a:ext cx="1522222" cy="29027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4294967295" type="sldNum"/>
          </p:nvPr>
        </p:nvSpPr>
        <p:spPr>
          <a:xfrm>
            <a:off x="2882930" y="4507674"/>
            <a:ext cx="1824900" cy="9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2CC"/>
                </a:solidFill>
              </a:rPr>
              <a:t>‹#›</a:t>
            </a:fld>
            <a:endParaRPr>
              <a:solidFill>
                <a:srgbClr val="FFF2CC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6384600" y="1059425"/>
            <a:ext cx="1568400" cy="29586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175" y="1203372"/>
            <a:ext cx="649724" cy="61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2786050" y="1096050"/>
            <a:ext cx="1148100" cy="1132800"/>
          </a:xfrm>
          <a:prstGeom prst="wedgeRectCallout">
            <a:avLst>
              <a:gd fmla="val -126579" name="adj1"/>
              <a:gd fmla="val 20838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58673" l="38678" r="15982" t="17966"/>
          <a:stretch/>
        </p:blipFill>
        <p:spPr>
          <a:xfrm>
            <a:off x="2840562" y="1159388"/>
            <a:ext cx="1039068" cy="10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1167150" y="0"/>
            <a:ext cx="1461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Label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行動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1880725" y="30716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1880725" y="33009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1867325" y="35302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825" y="2763350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953098" y="3988900"/>
            <a:ext cx="177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【左列】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指でスワイプすることで、行動のラベルを探すことができます。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3609913" y="3988900"/>
            <a:ext cx="198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【中央列】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入居者はここで選択します。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（複数人選択可）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タグ（ここでは2</a:t>
            </a:r>
            <a:r>
              <a:rPr b="1" lang="ja" sz="800">
                <a:solidFill>
                  <a:schemeClr val="dk2"/>
                </a:solidFill>
              </a:rPr>
              <a:t>階</a:t>
            </a:r>
            <a:r>
              <a:rPr b="1" lang="ja" sz="800">
                <a:solidFill>
                  <a:schemeClr val="dk2"/>
                </a:solidFill>
              </a:rPr>
              <a:t>）を長押しで全選択します。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534025" y="3988900"/>
            <a:ext cx="173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【右列】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計測中の行動、確定した記録、推測された行動が表示されます。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825" y="977863"/>
            <a:ext cx="1461234" cy="2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725" y="970088"/>
            <a:ext cx="1487101" cy="2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970088"/>
            <a:ext cx="1461226" cy="283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0" l="4571" r="0" t="0"/>
          <a:stretch/>
        </p:blipFill>
        <p:spPr>
          <a:xfrm>
            <a:off x="7623925" y="1237338"/>
            <a:ext cx="464450" cy="23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400" y="1628763"/>
            <a:ext cx="506900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00" y="196878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953112" y="1823538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961425" y="2321363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25" y="2762213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4294967295" type="title"/>
          </p:nvPr>
        </p:nvSpPr>
        <p:spPr>
          <a:xfrm>
            <a:off x="3923825" y="0"/>
            <a:ext cx="1461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利用者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>
            <p:ph idx="4294967295" type="title"/>
          </p:nvPr>
        </p:nvSpPr>
        <p:spPr>
          <a:xfrm>
            <a:off x="6685175" y="0"/>
            <a:ext cx="1461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Records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記録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>
            <p:ph idx="4294967295" type="sldNum"/>
          </p:nvPr>
        </p:nvSpPr>
        <p:spPr>
          <a:xfrm>
            <a:off x="4468680" y="4820200"/>
            <a:ext cx="264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80725" y="938225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6606450" y="938225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816900" y="930413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675" y="2763338"/>
            <a:ext cx="844200" cy="79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idx="4294967295" type="title"/>
          </p:nvPr>
        </p:nvSpPr>
        <p:spPr>
          <a:xfrm>
            <a:off x="142175" y="95400"/>
            <a:ext cx="611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❷FonLogを利用する環境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【Equipment to prepare】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9575" y="762875"/>
            <a:ext cx="8116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2"/>
                </a:solidFill>
              </a:rPr>
              <a:t>① スマートフォン(Android)　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スマートフォンのアプリで業務記録を入力します</a:t>
            </a:r>
            <a:r>
              <a:rPr lang="ja" sz="1000">
                <a:solidFill>
                  <a:schemeClr val="dk2"/>
                </a:solidFill>
              </a:rPr>
              <a:t>。※タブレットでも入力可能です。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2"/>
                </a:solidFill>
              </a:rPr>
              <a:t>② PCもしくはタブレット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Web環境で管理画面「FonLog Web」を確認できます。「FonLog Web」では、記録の確認、編集やお客様、ユーザー情報の確認、編集が行えます。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2"/>
                </a:solidFill>
              </a:rPr>
              <a:t>③ ネットワーク環境</a:t>
            </a:r>
            <a:r>
              <a:rPr b="1" lang="ja" sz="1200">
                <a:solidFill>
                  <a:schemeClr val="dk2"/>
                </a:solidFill>
              </a:rPr>
              <a:t>（Wi-Fiルータなど）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スマートフォンは、1日に一度はアップロードできる環境（Wi-Fi環境）にしてください。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2"/>
                </a:solidFill>
              </a:rPr>
              <a:t>④ スマホを充電かつ保管できるスペース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スマートフォンの充電に適した場所で適切に充電、保管してください。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7" name="Google Shape;137;p19"/>
          <p:cNvSpPr txBox="1"/>
          <p:nvPr>
            <p:ph idx="4294967295" type="sldNum"/>
          </p:nvPr>
        </p:nvSpPr>
        <p:spPr>
          <a:xfrm>
            <a:off x="4434755" y="4811675"/>
            <a:ext cx="27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809275" y="1309650"/>
            <a:ext cx="452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【FonLogスマホアプリの動作に最低限必要な環境】 　&lt;スマートフォン&gt;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・OS　Android　　　  Ver. 8.0以上 　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・メモリー　　　　　 ２GB以上 　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・ストレージ容量　　 16GB以上 　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・バッテリー容量　　 3500ｍAh以上 　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2"/>
                </a:solidFill>
              </a:rPr>
              <a:t>・ディスプレイ　　　 5.5インチ以上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1120800" y="2035800"/>
            <a:ext cx="29670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初期設定</a:t>
            </a:r>
            <a:endParaRPr b="1" sz="2300">
              <a:solidFill>
                <a:srgbClr val="FFFCF3"/>
              </a:solidFill>
            </a:endParaRPr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4429054" y="4641725"/>
            <a:ext cx="28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4294967295" type="title"/>
          </p:nvPr>
        </p:nvSpPr>
        <p:spPr>
          <a:xfrm>
            <a:off x="106650" y="95400"/>
            <a:ext cx="6420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❸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初期設定/インストールの方法        【setting/How to install】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911725" y="31841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911725" y="34134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898325" y="36427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911725" y="386771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225988" y="3169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3250575" y="33993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3250575" y="36292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3216250" y="38591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466413" y="3169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441838" y="33993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5461588" y="36292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5441838" y="38591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128" y="1500425"/>
            <a:ext cx="1084375" cy="1084375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23825">
              <a:srgbClr val="FFFF00">
                <a:alpha val="49410"/>
              </a:srgbClr>
            </a:outerShdw>
          </a:effectLst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768" y="2540829"/>
            <a:ext cx="1084375" cy="1084375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23825">
              <a:srgbClr val="FFFF00">
                <a:alpha val="49410"/>
              </a:srgbClr>
            </a:outerShdw>
          </a:effectLst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5900"/>
          <a:stretch/>
        </p:blipFill>
        <p:spPr>
          <a:xfrm>
            <a:off x="565925" y="1166800"/>
            <a:ext cx="1430700" cy="28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4025" y="1316225"/>
            <a:ext cx="1430700" cy="26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0575" y="1140625"/>
            <a:ext cx="1430700" cy="28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7693525" y="31841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693525" y="341342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680125" y="364275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693525" y="386771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99825" y="1159500"/>
            <a:ext cx="1430700" cy="28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 rot="5400000">
            <a:off x="2216025" y="230262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 rot="5400000">
            <a:off x="4462188" y="230262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rot="5400000">
            <a:off x="6663200" y="2302625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488511" y="4197400"/>
            <a:ext cx="15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Playストアのアイコンを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タップします。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741351" y="4197400"/>
            <a:ext cx="148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「Fon</a:t>
            </a:r>
            <a:r>
              <a:rPr b="1" lang="ja" sz="800">
                <a:solidFill>
                  <a:schemeClr val="dk2"/>
                </a:solidFill>
              </a:rPr>
              <a:t>Lo</a:t>
            </a:r>
            <a:r>
              <a:rPr b="1" lang="ja" sz="800">
                <a:solidFill>
                  <a:schemeClr val="dk2"/>
                </a:solidFill>
              </a:rPr>
              <a:t>g」を検索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「インストール」をタップします。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4963300" y="4204125"/>
            <a:ext cx="16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「許可」をタップします。</a:t>
            </a:r>
            <a:endParaRPr b="1" sz="1100"/>
          </a:p>
        </p:txBody>
      </p:sp>
      <p:sp>
        <p:nvSpPr>
          <p:cNvPr id="178" name="Google Shape;178;p21"/>
          <p:cNvSpPr txBox="1"/>
          <p:nvPr/>
        </p:nvSpPr>
        <p:spPr>
          <a:xfrm>
            <a:off x="7222401" y="4204125"/>
            <a:ext cx="14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「許可」をタップします。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4325" y="186083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idx="4294967295" type="sldNum"/>
          </p:nvPr>
        </p:nvSpPr>
        <p:spPr>
          <a:xfrm>
            <a:off x="4478105" y="4803925"/>
            <a:ext cx="252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8325" y="3010463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496975" y="1114650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7192800" y="1112950"/>
            <a:ext cx="14871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4924025" y="1131800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2686463" y="1131813"/>
            <a:ext cx="15477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1225" y="3169375"/>
            <a:ext cx="844200" cy="7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2700" y="2950925"/>
            <a:ext cx="844200" cy="79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25" y="1173812"/>
            <a:ext cx="1468225" cy="27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>
            <p:ph idx="4294967295" type="title"/>
          </p:nvPr>
        </p:nvSpPr>
        <p:spPr>
          <a:xfrm>
            <a:off x="106650" y="95400"/>
            <a:ext cx="6420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❹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初期設定/ログインの方法　【How to login】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94" name="Google Shape;194;p22"/>
          <p:cNvSpPr/>
          <p:nvPr/>
        </p:nvSpPr>
        <p:spPr>
          <a:xfrm rot="5400000">
            <a:off x="3942432" y="243902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 rot="5400000">
            <a:off x="3712507" y="2463607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240757" y="2330260"/>
            <a:ext cx="1084375" cy="1084375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23825">
              <a:srgbClr val="FFFF00">
                <a:alpha val="49410"/>
              </a:srgbClr>
            </a:outerShdw>
          </a:effectLst>
        </p:spPr>
      </p:pic>
      <p:sp>
        <p:nvSpPr>
          <p:cNvPr id="197" name="Google Shape;197;p22"/>
          <p:cNvSpPr/>
          <p:nvPr/>
        </p:nvSpPr>
        <p:spPr>
          <a:xfrm rot="5400000">
            <a:off x="2460100" y="2376738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622248" y="4136150"/>
            <a:ext cx="188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右上ユーザー名を長押しします。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3000947" y="3372650"/>
            <a:ext cx="2561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バーコードスキャン画面が出ますので、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ログイン用QRコードを読み取ります。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QRコードには以下の内容が登録されています。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必要時はQRコードをお渡しします。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・サーバーURL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・メールアドレス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・パスワード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6663" y="1824325"/>
            <a:ext cx="2683225" cy="14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497450" y="1119850"/>
            <a:ext cx="1568675" cy="2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7013" y="1049050"/>
            <a:ext cx="2148601" cy="2847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2"/>
          <p:cNvSpPr/>
          <p:nvPr/>
        </p:nvSpPr>
        <p:spPr>
          <a:xfrm rot="5400000">
            <a:off x="5896963" y="2431063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0537" y="2832950"/>
            <a:ext cx="798713" cy="7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6295350" y="3951500"/>
            <a:ext cx="22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QRコードはFonLog Web画面でユーザーを新規登録、もしくはパスワードを修正保存すると表示されます。</a:t>
            </a:r>
            <a:endParaRPr b="1" sz="800"/>
          </a:p>
        </p:txBody>
      </p:sp>
      <p:sp>
        <p:nvSpPr>
          <p:cNvPr id="206" name="Google Shape;206;p22"/>
          <p:cNvSpPr txBox="1"/>
          <p:nvPr>
            <p:ph idx="4294967295" type="sldNum"/>
          </p:nvPr>
        </p:nvSpPr>
        <p:spPr>
          <a:xfrm>
            <a:off x="4147192" y="4837275"/>
            <a:ext cx="262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6526950" y="3189950"/>
            <a:ext cx="942300" cy="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720525" y="1110525"/>
            <a:ext cx="1508100" cy="2914200"/>
          </a:xfrm>
          <a:prstGeom prst="roundRect">
            <a:avLst>
              <a:gd fmla="val 11739" name="adj"/>
            </a:avLst>
          </a:prstGeom>
          <a:noFill/>
          <a:ln cap="flat" cmpd="sng" w="114300">
            <a:solidFill>
              <a:srgbClr val="3A60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6688" y="1423426"/>
            <a:ext cx="723400" cy="68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